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66" r:id="rId6"/>
    <p:sldId id="258" r:id="rId7"/>
    <p:sldId id="341" r:id="rId8"/>
    <p:sldId id="342" r:id="rId9"/>
    <p:sldId id="343" r:id="rId10"/>
    <p:sldId id="270" r:id="rId11"/>
    <p:sldId id="271" r:id="rId12"/>
    <p:sldId id="346" r:id="rId13"/>
    <p:sldId id="273" r:id="rId14"/>
    <p:sldId id="296" r:id="rId15"/>
    <p:sldId id="298" r:id="rId16"/>
    <p:sldId id="299" r:id="rId17"/>
    <p:sldId id="301" r:id="rId18"/>
    <p:sldId id="303" r:id="rId19"/>
    <p:sldId id="304" r:id="rId20"/>
    <p:sldId id="348" r:id="rId21"/>
    <p:sldId id="309" r:id="rId22"/>
    <p:sldId id="347" r:id="rId23"/>
    <p:sldId id="283" r:id="rId24"/>
    <p:sldId id="310" r:id="rId25"/>
    <p:sldId id="311" r:id="rId26"/>
    <p:sldId id="287" r:id="rId27"/>
    <p:sldId id="289" r:id="rId28"/>
    <p:sldId id="290" r:id="rId29"/>
    <p:sldId id="316" r:id="rId30"/>
    <p:sldId id="291" r:id="rId31"/>
    <p:sldId id="317" r:id="rId32"/>
    <p:sldId id="294" r:id="rId33"/>
    <p:sldId id="313" r:id="rId34"/>
    <p:sldId id="314" r:id="rId35"/>
    <p:sldId id="318" r:id="rId36"/>
    <p:sldId id="315" r:id="rId37"/>
    <p:sldId id="319" r:id="rId38"/>
    <p:sldId id="345" r:id="rId39"/>
    <p:sldId id="338" r:id="rId40"/>
    <p:sldId id="339" r:id="rId41"/>
    <p:sldId id="340" r:id="rId42"/>
    <p:sldId id="327" r:id="rId43"/>
    <p:sldId id="332" r:id="rId44"/>
    <p:sldId id="333" r:id="rId4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72">
          <p15:clr>
            <a:srgbClr val="A4A3A4"/>
          </p15:clr>
        </p15:guide>
        <p15:guide id="3" pos="5472">
          <p15:clr>
            <a:srgbClr val="A4A3A4"/>
          </p15:clr>
        </p15:guide>
        <p15:guide id="4" pos="1008">
          <p15:clr>
            <a:srgbClr val="A4A3A4"/>
          </p15:clr>
        </p15:guide>
        <p15:guide id="5" pos="1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E8E12-6D14-464E-AFD9-92ABF05B2365}" v="4" dt="2020-06-15T19:09:35.574"/>
    <p1510:client id="{65076F78-8370-48B8-B7F7-909C7837B90E}" v="411" dt="2020-06-16T10:33:58.269"/>
    <p1510:client id="{DC57F543-C60A-4A65-AB07-9A049C94885A}" v="635" dt="2020-06-16T11:44:43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ddels stil 2 – uthev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ddels stil 2 – uthev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ddels stil 2 – uthevin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Lys stil 1 – utheving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ys stil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emastil 1 – utheving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>
      <p:cViewPr varScale="1">
        <p:scale>
          <a:sx n="114" d="100"/>
          <a:sy n="114" d="100"/>
        </p:scale>
        <p:origin x="1584" y="102"/>
      </p:cViewPr>
      <p:guideLst>
        <p:guide orient="horz" pos="2160"/>
        <p:guide pos="672"/>
        <p:guide pos="5472"/>
        <p:guide pos="1008"/>
        <p:guide pos="1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869335E-8B0B-E747-BF20-4F33BAEEACEB}" type="datetime1">
              <a:rPr lang="nb-NO"/>
              <a:pPr>
                <a:defRPr/>
              </a:pPr>
              <a:t>26.06.2020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A29E114-AD7D-5640-91AE-ABD55590079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0E28453-F6BE-B546-A98D-107E694FF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B31E58-2522-404C-828B-F54D48E07150}" type="slidenum">
              <a:rPr lang="en-US"/>
              <a:pPr/>
              <a:t>3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421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28453-F6BE-B546-A98D-107E694FF34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74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2286000"/>
            <a:ext cx="7543800" cy="11430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43000" y="3429000"/>
            <a:ext cx="7543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FADF6-92DD-429D-B835-349F793C50F7}" type="datetime1">
              <a:rPr lang="nb-NO" smtClean="0"/>
              <a:t>26.06.2020</a:t>
            </a:fld>
            <a:endParaRPr lang="nb-NO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4A01A-608C-4147-80C7-C8BD8A98DD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838200"/>
            <a:ext cx="1924050" cy="5257800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838200"/>
            <a:ext cx="5619750" cy="5257800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05327-0004-4873-A4C2-3594761BF085}" type="datetime1">
              <a:rPr lang="nb-NO" smtClean="0"/>
              <a:t>26.06.2020</a:t>
            </a:fld>
            <a:endParaRPr lang="nb-NO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5B175-C43A-5F41-B294-7D2392EA30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1D74A-6E2D-43DD-9738-ABC6084CE153}" type="datetime1">
              <a:rPr lang="nb-NO" smtClean="0"/>
              <a:t>26.06.2020</a:t>
            </a:fld>
            <a:endParaRPr lang="nb-NO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85F33-64F2-DC45-8242-2D1EA2FA57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F4E04-E832-419C-8475-B2432E44DBFE}" type="datetime1">
              <a:rPr lang="nb-NO" smtClean="0"/>
              <a:t>26.06.2020</a:t>
            </a:fld>
            <a:endParaRPr lang="nb-NO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D754E-87E8-3F4E-8879-2A555318E5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5A015-86B8-4C8D-AA87-57E7CE209A93}" type="datetime1">
              <a:rPr lang="nb-NO" smtClean="0"/>
              <a:t>26.06.2020</a:t>
            </a:fld>
            <a:endParaRPr lang="nb-NO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CC4D6-CC22-5F43-961E-0E7301214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17527-56FD-4052-8F21-9F6BC932BAB5}" type="datetime1">
              <a:rPr lang="nb-NO" smtClean="0"/>
              <a:t>26.06.2020</a:t>
            </a:fld>
            <a:endParaRPr lang="nb-NO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4E8AA-21C1-294F-A0F0-D96940EE5D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7F9AE-A230-4E74-BBF9-FD56BA62BD9B}" type="datetime1">
              <a:rPr lang="nb-NO" smtClean="0"/>
              <a:t>26.06.2020</a:t>
            </a:fld>
            <a:endParaRPr lang="nb-NO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668C4-2029-3A44-A36E-8E83129FD5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871BD-6940-4563-908D-5B31FEAC9E75}" type="datetime1">
              <a:rPr lang="nb-NO" smtClean="0"/>
              <a:t>26.06.2020</a:t>
            </a:fld>
            <a:endParaRPr lang="nb-NO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1078F-7754-0E43-992F-3441E48F0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41049-9354-4D43-95C0-13C0479514C2}" type="datetime1">
              <a:rPr lang="nb-NO" smtClean="0"/>
              <a:t>26.06.2020</a:t>
            </a:fld>
            <a:endParaRPr lang="nb-NO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21B79-192D-244E-B153-B9BC177351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b-NO" noProof="0"/>
              <a:t>Klikk på ikonet for å legge til et bilde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8A20B-D7E8-4520-B7CD-4C99DE9B60A2}" type="datetime1">
              <a:rPr lang="nb-NO" smtClean="0"/>
              <a:t>26.06.2020</a:t>
            </a:fld>
            <a:endParaRPr lang="nb-NO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AEF93-74BC-934C-8F9E-C70852BA1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838200"/>
            <a:ext cx="769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696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fld id="{35BA3E05-A399-40E2-B5FA-E1A1728C04EF}" type="datetime1">
              <a:rPr lang="nb-NO" smtClean="0"/>
              <a:t>26.06.2020</a:t>
            </a:fld>
            <a:endParaRPr lang="nb-NO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248400"/>
            <a:ext cx="480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pPr>
              <a:defRPr/>
            </a:pPr>
            <a:fld id="{043E2C96-FA80-E446-99D1-91B1FF4F53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 descr="MN_MATH_A.pn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04800" y="228600"/>
            <a:ext cx="3665538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Modeling of Blood Flow in Zebrafish With Cancer</a:t>
            </a:r>
            <a:endParaRPr lang="nb-NO" sz="36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nb-NO" dirty="0"/>
              <a:t>Soran Najat Ibrahim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7A72C9-86D4-4BC4-B21A-50EF2DA5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Simplified</a:t>
            </a:r>
            <a:r>
              <a:rPr lang="nb-NO" dirty="0">
                <a:ea typeface="+mj-lt"/>
                <a:cs typeface="+mj-lt"/>
              </a:rPr>
              <a:t> </a:t>
            </a:r>
            <a:r>
              <a:rPr lang="en-US" dirty="0">
                <a:ea typeface="+mj-lt"/>
                <a:cs typeface="+mj-lt"/>
              </a:rPr>
              <a:t>two-dimensional</a:t>
            </a:r>
            <a:r>
              <a:rPr lang="nb-NO" dirty="0">
                <a:ea typeface="+mj-lt"/>
                <a:cs typeface="+mj-lt"/>
              </a:rPr>
              <a:t> </a:t>
            </a:r>
            <a:r>
              <a:rPr lang="en-US" dirty="0">
                <a:ea typeface="+mj-lt"/>
                <a:cs typeface="+mj-lt"/>
              </a:rPr>
              <a:t>geometry</a:t>
            </a:r>
          </a:p>
          <a:p>
            <a:endParaRPr lang="nb-NO" b="0" dirty="0">
              <a:ea typeface="+mj-lt"/>
              <a:cs typeface="+mj-lt"/>
            </a:endParaRPr>
          </a:p>
        </p:txBody>
      </p:sp>
      <p:pic>
        <p:nvPicPr>
          <p:cNvPr id="3" name="Bilde 6" descr="Et bilde som inneholder tekst, kart&#10;&#10;Beskrivelse som er generert med svært høy visshet">
            <a:extLst>
              <a:ext uri="{FF2B5EF4-FFF2-40B4-BE49-F238E27FC236}">
                <a16:creationId xmlns:a16="http://schemas.microsoft.com/office/drawing/2014/main" id="{CC5EE4FE-1C43-4B98-A574-8D6AEC55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97" y="1643422"/>
            <a:ext cx="4427006" cy="4394382"/>
          </a:xfrm>
          <a:prstGeom prst="rect">
            <a:avLst/>
          </a:prstGeom>
        </p:spPr>
      </p:pic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42BECD1-12D2-4200-8A60-DC9504E6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6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1806E5A-C9F0-49FC-A733-1ABF207A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>
                <a:ea typeface="+mj-lt"/>
                <a:cs typeface="+mj-lt"/>
              </a:rPr>
              <a:t>Linear </a:t>
            </a:r>
            <a:r>
              <a:rPr lang="en-US" b="0" dirty="0">
                <a:ea typeface="+mj-lt"/>
                <a:cs typeface="+mj-lt"/>
              </a:rPr>
              <a:t>stationary</a:t>
            </a:r>
            <a:r>
              <a:rPr lang="nb-NO" b="0" dirty="0">
                <a:ea typeface="+mj-lt"/>
                <a:cs typeface="+mj-lt"/>
              </a:rPr>
              <a:t> Stokes </a:t>
            </a:r>
            <a:r>
              <a:rPr lang="en-US" b="0" dirty="0">
                <a:ea typeface="+mj-lt"/>
                <a:cs typeface="+mj-lt"/>
              </a:rPr>
              <a:t>equation</a:t>
            </a:r>
            <a:endParaRPr lang="en-US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C329BDA7-EA77-4225-B6AD-2BCE523E8B12}"/>
              </a:ext>
            </a:extLst>
          </p:cNvPr>
          <p:cNvSpPr/>
          <p:nvPr/>
        </p:nvSpPr>
        <p:spPr>
          <a:xfrm>
            <a:off x="2280388" y="5235295"/>
            <a:ext cx="5178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Second order operator acting on the velocity and first order operator acting on the pressure.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05711B3-D2DF-4BE7-8E7E-CA71D502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B8ED80D-43F1-423A-B386-3FA53F4BC00F}"/>
              </a:ext>
            </a:extLst>
          </p:cNvPr>
          <p:cNvSpPr txBox="1"/>
          <p:nvPr/>
        </p:nvSpPr>
        <p:spPr>
          <a:xfrm>
            <a:off x="2205106" y="2011577"/>
            <a:ext cx="5274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equations which models the behavior of incompressible, Newtonian fluids.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Sylinder 10">
                <a:extLst>
                  <a:ext uri="{FF2B5EF4-FFF2-40B4-BE49-F238E27FC236}">
                    <a16:creationId xmlns:a16="http://schemas.microsoft.com/office/drawing/2014/main" id="{15350014-759D-4C0B-84A9-693E95388452}"/>
                  </a:ext>
                </a:extLst>
              </p:cNvPr>
              <p:cNvSpPr txBox="1"/>
              <p:nvPr/>
            </p:nvSpPr>
            <p:spPr>
              <a:xfrm>
                <a:off x="2472240" y="4205498"/>
                <a:ext cx="473292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i="1" dirty="0"/>
                  <a:t>-2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b-NO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nb-NO" sz="2400" i="1" dirty="0">
                  <a:ea typeface="Cambria Math" panose="02040503050406030204" pitchFamily="18" charset="0"/>
                </a:endParaRPr>
              </a:p>
              <a:p>
                <a:r>
                  <a:rPr lang="nb-NO" sz="24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                      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400" b="1" i="1" dirty="0"/>
                  <a:t> </a:t>
                </a:r>
                <a:r>
                  <a:rPr lang="en-US" sz="2400" i="1" dirty="0"/>
                  <a:t>= 0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e>
                      <m:sub>
                        <m: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kstSylinder 10">
                <a:extLst>
                  <a:ext uri="{FF2B5EF4-FFF2-40B4-BE49-F238E27FC236}">
                    <a16:creationId xmlns:a16="http://schemas.microsoft.com/office/drawing/2014/main" id="{15350014-759D-4C0B-84A9-693E95388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40" y="4205498"/>
                <a:ext cx="4732920" cy="738664"/>
              </a:xfrm>
              <a:prstGeom prst="rect">
                <a:avLst/>
              </a:prstGeom>
              <a:blipFill>
                <a:blip r:embed="rId2"/>
                <a:stretch>
                  <a:fillRect l="-3995" t="-12397" b="-24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6E674BFE-3A2D-4F05-9769-A9B7B23569FD}"/>
                  </a:ext>
                </a:extLst>
              </p:cNvPr>
              <p:cNvSpPr txBox="1"/>
              <p:nvPr/>
            </p:nvSpPr>
            <p:spPr>
              <a:xfrm>
                <a:off x="2257691" y="3057617"/>
                <a:ext cx="2314309" cy="875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Reynolds number: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𝑢𝐿</m:t>
                        </m:r>
                      </m:num>
                      <m:den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nb-NO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        </a:t>
                </a:r>
              </a:p>
            </p:txBody>
          </p:sp>
        </mc:Choice>
        <mc:Fallback xmlns="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6E674BFE-3A2D-4F05-9769-A9B7B2356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691" y="3057617"/>
                <a:ext cx="2314309" cy="875131"/>
              </a:xfrm>
              <a:prstGeom prst="rect">
                <a:avLst/>
              </a:prstGeom>
              <a:blipFill>
                <a:blip r:embed="rId3"/>
                <a:stretch>
                  <a:fillRect l="-1316" t="-3497" r="-1316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CB431B04-576E-4720-A425-26646D56FF36}"/>
                  </a:ext>
                </a:extLst>
              </p:cNvPr>
              <p:cNvSpPr txBox="1"/>
              <p:nvPr/>
            </p:nvSpPr>
            <p:spPr>
              <a:xfrm>
                <a:off x="5076056" y="3299990"/>
                <a:ext cx="847924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CB431B04-576E-4720-A425-26646D56F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299990"/>
                <a:ext cx="847924" cy="585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21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1806E5A-C9F0-49FC-A733-1ABF207A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Darcy’s</a:t>
            </a:r>
            <a:r>
              <a:rPr lang="nb-NO" b="0" dirty="0">
                <a:ea typeface="+mj-lt"/>
                <a:cs typeface="+mj-lt"/>
              </a:rPr>
              <a:t> </a:t>
            </a:r>
            <a:r>
              <a:rPr lang="en-US" b="0" dirty="0">
                <a:ea typeface="+mj-lt"/>
                <a:cs typeface="+mj-lt"/>
              </a:rPr>
              <a:t>equation</a:t>
            </a:r>
            <a:endParaRPr lang="en-US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EB80AAB0-43F7-4D7D-8959-1871DE138357}"/>
              </a:ext>
            </a:extLst>
          </p:cNvPr>
          <p:cNvSpPr txBox="1"/>
          <p:nvPr/>
        </p:nvSpPr>
        <p:spPr>
          <a:xfrm>
            <a:off x="2201254" y="2349731"/>
            <a:ext cx="5274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motion of an incompressible fluid through a saturated porous medium 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C329BDA7-EA77-4225-B6AD-2BCE523E8B12}"/>
              </a:ext>
            </a:extLst>
          </p:cNvPr>
          <p:cNvSpPr/>
          <p:nvPr/>
        </p:nvSpPr>
        <p:spPr>
          <a:xfrm>
            <a:off x="2249252" y="4537621"/>
            <a:ext cx="5178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Zero order operator acting on the velocity and first order operator acting on the pressure.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Sylinder 10">
                <a:extLst>
                  <a:ext uri="{FF2B5EF4-FFF2-40B4-BE49-F238E27FC236}">
                    <a16:creationId xmlns:a16="http://schemas.microsoft.com/office/drawing/2014/main" id="{5C14AACB-C2DE-47B9-8871-EE6E85EB9073}"/>
                  </a:ext>
                </a:extLst>
              </p:cNvPr>
              <p:cNvSpPr txBox="1"/>
              <p:nvPr/>
            </p:nvSpPr>
            <p:spPr>
              <a:xfrm>
                <a:off x="2503376" y="3431052"/>
                <a:ext cx="4137248" cy="99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b-NO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nb-NO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nb-N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b-N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nb-N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nb-N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nb-N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nb-N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e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nb-NO" sz="2400" i="1" dirty="0">
                  <a:ea typeface="Cambria Math" panose="02040503050406030204" pitchFamily="18" charset="0"/>
                </a:endParaRPr>
              </a:p>
              <a:p>
                <a:r>
                  <a:rPr lang="nb-NO" sz="24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400" b="1" i="1" dirty="0"/>
                  <a:t> </a:t>
                </a:r>
                <a14:m>
                  <m:oMath xmlns:m="http://schemas.openxmlformats.org/officeDocument/2006/math"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 dirty="0"/>
                  <a:t> 0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kstSylinder 10">
                <a:extLst>
                  <a:ext uri="{FF2B5EF4-FFF2-40B4-BE49-F238E27FC236}">
                    <a16:creationId xmlns:a16="http://schemas.microsoft.com/office/drawing/2014/main" id="{5C14AACB-C2DE-47B9-8871-EE6E85EB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376" y="3431052"/>
                <a:ext cx="4137248" cy="996940"/>
              </a:xfrm>
              <a:prstGeom prst="rect">
                <a:avLst/>
              </a:prstGeom>
              <a:blipFill>
                <a:blip r:embed="rId2"/>
                <a:stretch>
                  <a:fillRect b="-18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C022B17A-2928-4B2A-9F51-9200FAA9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6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7A72C9-86D4-4BC4-B21A-50EF2DA5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Coupled</a:t>
            </a:r>
            <a:r>
              <a:rPr lang="nb-NO" dirty="0">
                <a:ea typeface="+mj-lt"/>
                <a:cs typeface="+mj-lt"/>
              </a:rPr>
              <a:t> </a:t>
            </a:r>
            <a:r>
              <a:rPr lang="en-US" dirty="0">
                <a:ea typeface="+mj-lt"/>
                <a:cs typeface="+mj-lt"/>
              </a:rPr>
              <a:t>Darcy-Stokes</a:t>
            </a:r>
            <a:r>
              <a:rPr lang="nb-NO" dirty="0">
                <a:ea typeface="+mj-lt"/>
                <a:cs typeface="+mj-lt"/>
              </a:rPr>
              <a:t> </a:t>
            </a:r>
            <a:r>
              <a:rPr lang="en-US" dirty="0">
                <a:ea typeface="+mj-lt"/>
                <a:cs typeface="+mj-lt"/>
              </a:rPr>
              <a:t>equation</a:t>
            </a:r>
            <a:endParaRPr lang="en-US" b="0" dirty="0">
              <a:ea typeface="+mj-lt"/>
              <a:cs typeface="+mj-lt"/>
            </a:endParaRPr>
          </a:p>
          <a:p>
            <a:endParaRPr lang="nb-NO" b="0" dirty="0">
              <a:ea typeface="+mj-lt"/>
              <a:cs typeface="+mj-lt"/>
            </a:endParaRPr>
          </a:p>
        </p:txBody>
      </p:sp>
      <p:pic>
        <p:nvPicPr>
          <p:cNvPr id="11" name="Bilde 11" descr="Et bilde som inneholder tekst&#10;&#10;Beskrivelse som er generert med svært høy visshet">
            <a:extLst>
              <a:ext uri="{FF2B5EF4-FFF2-40B4-BE49-F238E27FC236}">
                <a16:creationId xmlns:a16="http://schemas.microsoft.com/office/drawing/2014/main" id="{4648FC49-05A9-4419-9528-97F10E30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10" y="1668384"/>
            <a:ext cx="3725419" cy="3527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508D6824-D14A-4797-977F-9A0C3A59997C}"/>
                  </a:ext>
                </a:extLst>
              </p:cNvPr>
              <p:cNvSpPr txBox="1"/>
              <p:nvPr/>
            </p:nvSpPr>
            <p:spPr>
              <a:xfrm>
                <a:off x="891486" y="3006829"/>
                <a:ext cx="3885843" cy="859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nb-NO" sz="2400" dirty="0"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b-NO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nb-NO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nb-NO" sz="2400" i="1" dirty="0">
                  <a:ea typeface="Cambria Math" panose="02040503050406030204" pitchFamily="18" charset="0"/>
                </a:endParaRPr>
              </a:p>
              <a:p>
                <a:r>
                  <a:rPr lang="nb-NO" sz="24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400" b="1" i="1" dirty="0"/>
                  <a:t> </a:t>
                </a:r>
                <a14:m>
                  <m:oMath xmlns:m="http://schemas.openxmlformats.org/officeDocument/2006/math"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 dirty="0"/>
                  <a:t> 0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508D6824-D14A-4797-977F-9A0C3A59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86" y="3006829"/>
                <a:ext cx="3885843" cy="859274"/>
              </a:xfrm>
              <a:prstGeom prst="rect">
                <a:avLst/>
              </a:prstGeom>
              <a:blipFill>
                <a:blip r:embed="rId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Sylinder 9">
                <a:extLst>
                  <a:ext uri="{FF2B5EF4-FFF2-40B4-BE49-F238E27FC236}">
                    <a16:creationId xmlns:a16="http://schemas.microsoft.com/office/drawing/2014/main" id="{66AD03D2-9439-4B7F-AA88-27E07CC18B9D}"/>
                  </a:ext>
                </a:extLst>
              </p:cNvPr>
              <p:cNvSpPr txBox="1"/>
              <p:nvPr/>
            </p:nvSpPr>
            <p:spPr>
              <a:xfrm>
                <a:off x="457200" y="1806123"/>
                <a:ext cx="413724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i="1" dirty="0"/>
                  <a:t>-2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nb-NO" sz="2400" i="1" dirty="0">
                  <a:ea typeface="Cambria Math" panose="02040503050406030204" pitchFamily="18" charset="0"/>
                </a:endParaRPr>
              </a:p>
              <a:p>
                <a:r>
                  <a:rPr lang="nb-NO" sz="24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                      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400" b="1" i="1" dirty="0"/>
                  <a:t> </a:t>
                </a:r>
                <a14:m>
                  <m:oMath xmlns:m="http://schemas.openxmlformats.org/officeDocument/2006/math"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 dirty="0"/>
                  <a:t> 0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e>
                      <m:sub>
                        <m: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0" name="TekstSylinder 9">
                <a:extLst>
                  <a:ext uri="{FF2B5EF4-FFF2-40B4-BE49-F238E27FC236}">
                    <a16:creationId xmlns:a16="http://schemas.microsoft.com/office/drawing/2014/main" id="{66AD03D2-9439-4B7F-AA88-27E07CC1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06123"/>
                <a:ext cx="4137248" cy="738664"/>
              </a:xfrm>
              <a:prstGeom prst="rect">
                <a:avLst/>
              </a:prstGeom>
              <a:blipFill>
                <a:blip r:embed="rId4"/>
                <a:stretch>
                  <a:fillRect l="-4418" t="-11570" b="-25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71622518-55FE-4627-A837-D6E856ED12D2}"/>
                  </a:ext>
                </a:extLst>
              </p:cNvPr>
              <p:cNvSpPr txBox="1"/>
              <p:nvPr/>
            </p:nvSpPr>
            <p:spPr>
              <a:xfrm>
                <a:off x="878084" y="4990835"/>
                <a:ext cx="4293355" cy="1061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b-NO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aln/>
                      </m:rP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b-NO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71622518-55FE-4627-A837-D6E856E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84" y="4990835"/>
                <a:ext cx="4293355" cy="1061701"/>
              </a:xfrm>
              <a:prstGeom prst="rect">
                <a:avLst/>
              </a:prstGeom>
              <a:blipFill>
                <a:blip r:embed="rId5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988F8E6-AB73-45D5-8DEA-61B522FC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A4EF6E-84D4-4E0F-AB0A-F08B1F0A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Unified Discretization of coupled Darcy–Stokes flow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EDE7ADC-881C-4FDA-911F-B5732D56C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Challenging to approximate the system with different regularity properties.</a:t>
            </a:r>
          </a:p>
          <a:p>
            <a:r>
              <a:rPr lang="en-US" dirty="0">
                <a:ea typeface="+mn-lt"/>
                <a:cs typeface="+mn-lt"/>
              </a:rPr>
              <a:t>Unified discretization of the system are introduced.</a:t>
            </a:r>
          </a:p>
          <a:p>
            <a:r>
              <a:rPr lang="nb-NO" dirty="0"/>
              <a:t>L</a:t>
            </a:r>
            <a:r>
              <a:rPr lang="nb-NO" baseline="30000" dirty="0"/>
              <a:t>2</a:t>
            </a:r>
            <a:r>
              <a:rPr lang="nb-NO" dirty="0"/>
              <a:t>-f</a:t>
            </a:r>
            <a:r>
              <a:rPr lang="nb-NO" dirty="0">
                <a:ea typeface="+mn-lt"/>
                <a:cs typeface="+mn-lt"/>
              </a:rPr>
              <a:t>ormulation from </a:t>
            </a:r>
            <a:r>
              <a:rPr lang="en-US" dirty="0">
                <a:ea typeface="+mn-lt"/>
                <a:cs typeface="+mn-lt"/>
              </a:rPr>
              <a:t>the</a:t>
            </a:r>
            <a:r>
              <a:rPr lang="nb-NO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paper</a:t>
            </a:r>
            <a:r>
              <a:rPr lang="nb-NO" dirty="0">
                <a:ea typeface="+mn-lt"/>
                <a:cs typeface="+mn-lt"/>
              </a:rPr>
              <a:t>:</a:t>
            </a:r>
          </a:p>
          <a:p>
            <a:pPr lvl="1"/>
            <a:r>
              <a:rPr lang="en-US" sz="1600" dirty="0"/>
              <a:t>Unified Finite Element </a:t>
            </a:r>
            <a:r>
              <a:rPr lang="en-US" sz="1600" dirty="0" err="1"/>
              <a:t>Discretizations</a:t>
            </a:r>
            <a:r>
              <a:rPr lang="en-US" sz="1600" dirty="0"/>
              <a:t> of </a:t>
            </a:r>
            <a:r>
              <a:rPr lang="en-US" sz="1800" dirty="0"/>
              <a:t>Coupled Darcy–Stokes Flow</a:t>
            </a:r>
          </a:p>
          <a:p>
            <a:pPr lvl="1"/>
            <a:r>
              <a:rPr lang="en-US" sz="1600" dirty="0"/>
              <a:t>By: Trygve </a:t>
            </a:r>
            <a:r>
              <a:rPr lang="en-US" sz="1600" dirty="0" err="1"/>
              <a:t>Karper</a:t>
            </a:r>
            <a:r>
              <a:rPr lang="en-US" sz="1600" dirty="0"/>
              <a:t>, Kent-Andre </a:t>
            </a:r>
            <a:r>
              <a:rPr lang="en-US" sz="1600" dirty="0" err="1"/>
              <a:t>Mardal</a:t>
            </a:r>
            <a:r>
              <a:rPr lang="en-US" sz="1600" dirty="0"/>
              <a:t> and Ragnar </a:t>
            </a:r>
            <a:r>
              <a:rPr lang="en-US" sz="1600" dirty="0" err="1"/>
              <a:t>Winther</a:t>
            </a:r>
            <a:br>
              <a:rPr lang="nb-NO" b="1" dirty="0">
                <a:ea typeface="+mn-lt"/>
                <a:cs typeface="+mn-lt"/>
              </a:rPr>
            </a:br>
            <a:endParaRPr lang="nb-NO" b="1" dirty="0">
              <a:ea typeface="+mn-lt"/>
              <a:cs typeface="+mn-lt"/>
            </a:endParaRP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23F8BA6-9F80-445E-B121-22237D7E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00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A4EF6E-84D4-4E0F-AB0A-F08B1F0A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</a:t>
            </a:r>
            <a:r>
              <a:rPr lang="nb-NO" baseline="30000" dirty="0"/>
              <a:t>2</a:t>
            </a:r>
            <a:r>
              <a:rPr lang="nb-NO" dirty="0"/>
              <a:t>-f</a:t>
            </a:r>
            <a:r>
              <a:rPr lang="nb-NO" dirty="0">
                <a:ea typeface="+mn-lt"/>
                <a:cs typeface="+mn-lt"/>
              </a:rPr>
              <a:t>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EDE7ADC-881C-4FDA-911F-B5732D56C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/>
                  <a:buChar char="•"/>
                </a:pPr>
                <a:r>
                  <a:rPr lang="en-US" sz="2400" dirty="0"/>
                  <a:t>Function space</a:t>
                </a:r>
              </a:p>
              <a:p>
                <a:pPr marL="457200" indent="-457200">
                  <a:buFont typeface="Arial"/>
                  <a:buChar char="•"/>
                </a:pPr>
                <a:endParaRPr lang="en-US" b="1" dirty="0">
                  <a:ea typeface="+mn-lt"/>
                  <a:cs typeface="+mn-lt"/>
                </a:endParaRPr>
              </a:p>
              <a:p>
                <a:pPr marL="0" indent="0">
                  <a:buNone/>
                </a:pPr>
                <a:endParaRPr lang="en-US" b="1" dirty="0">
                  <a:ea typeface="+mn-lt"/>
                  <a:cs typeface="+mn-lt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40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Find</m:t>
                    </m:r>
                    <m:r>
                      <a:rPr lang="nb-NO" sz="240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nb-NO" sz="2400" b="1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𝒖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sub>
                    </m:sSub>
                    <m:r>
                      <a:rPr lang="nb-NO" sz="24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∈</m:t>
                    </m:r>
                    <m:sSup>
                      <m:sSupPr>
                        <m:ctrlPr>
                          <a:rPr lang="nb-NO" sz="24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nb-NO" sz="2400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𝑉</m:t>
                            </m:r>
                          </m:e>
                          <m:sub>
                            <m:r>
                              <a:rPr lang="nb-NO" sz="2400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h</m:t>
                            </m:r>
                          </m:sub>
                        </m:sSub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⊂</m:t>
                        </m:r>
                        <m:r>
                          <a:rPr lang="nb-NO" sz="2400" b="1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𝑽</m:t>
                        </m:r>
                      </m:e>
                      <m:sup>
                        <m:r>
                          <a:rPr lang="nb-NO" sz="24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sup>
                    </m:sSup>
                    <m:r>
                      <a:rPr lang="nb-NO" sz="2400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𝑎𝑛𝑑</m:t>
                    </m:r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 </m:t>
                    </m:r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𝑝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h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∈</m:t>
                    </m:r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𝑄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h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⊂</m:t>
                    </m:r>
                    <m:sSup>
                      <m:sSupPr>
                        <m:ctrlP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sSupPr>
                      <m:e>
                        <m: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𝑄</m:t>
                        </m:r>
                      </m:e>
                      <m:sup>
                        <m:r>
                          <a:rPr lang="nb-N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2</m:t>
                        </m:r>
                      </m:sup>
                    </m:sSup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 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𝑠𝑢𝑐h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 </m:t>
                    </m:r>
                    <m:r>
                      <a:rPr lang="nb-NO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𝑡h𝑎𝑡</m:t>
                    </m:r>
                  </m:oMath>
                </a14:m>
                <a:endParaRPr lang="en-US" sz="2400" dirty="0">
                  <a:ea typeface="+mn-lt"/>
                  <a:cs typeface="+mn-lt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:pPr marL="0" indent="0">
                  <a:buNone/>
                </a:pPr>
                <a:endParaRPr lang="en-US" sz="2400" b="1" i="1" dirty="0"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𝑓𝑜𝑟</m:t>
                    </m:r>
                    <m:r>
                      <a:rPr lang="nb-NO" sz="20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r>
                      <a:rPr lang="nb-NO" sz="20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𝑎𝑙𝑙</m:t>
                    </m:r>
                    <m:r>
                      <a:rPr lang="nb-NO" sz="20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r>
                      <a:rPr lang="nb-NO" sz="2000" b="1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𝒗</m:t>
                    </m:r>
                    <m:r>
                      <a:rPr lang="nb-NO" sz="20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∈ </m:t>
                    </m:r>
                    <m:sSub>
                      <m:sSubPr>
                        <m:ctrlPr>
                          <a:rPr lang="nb-NO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sz="20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accPr>
                          <m:e>
                            <m:r>
                              <a:rPr lang="nb-NO" sz="2000" b="0" i="1" smtClean="0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nb-NO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sub>
                    </m:sSub>
                    <m:r>
                      <a:rPr lang="nb-NO" sz="20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 </m:t>
                    </m:r>
                    <m:r>
                      <a:rPr lang="nb-NO" sz="20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𝑎𝑛𝑑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r>
                      <a:rPr lang="nb-NO" sz="20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𝑞</m:t>
                    </m:r>
                    <m:r>
                      <a:rPr lang="nb-NO" sz="20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∈</m:t>
                    </m:r>
                    <m:sSub>
                      <m:sSubPr>
                        <m:ctrlPr>
                          <a:rPr lang="nb-NO" sz="20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b-NO" sz="20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accPr>
                          <m:e>
                            <m:r>
                              <a:rPr lang="nb-NO" sz="2000" i="1"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nb-NO" sz="20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b="1" dirty="0">
                    <a:ea typeface="+mn-lt"/>
                    <a:cs typeface="+mn-lt"/>
                  </a:rPr>
                  <a:t>   </a:t>
                </a:r>
              </a:p>
              <a:p>
                <a:pPr marL="0" indent="0">
                  <a:buNone/>
                </a:pPr>
                <a:br>
                  <a:rPr lang="en-US" sz="2400" b="1" dirty="0">
                    <a:ea typeface="+mn-lt"/>
                    <a:cs typeface="+mn-lt"/>
                  </a:rPr>
                </a:br>
                <a:endParaRPr lang="nb-NO" sz="2400" dirty="0"/>
              </a:p>
              <a:p>
                <a:pPr marL="0" indent="0">
                  <a:buNone/>
                </a:pPr>
                <a:endParaRPr lang="en-US" sz="2400" b="1" i="0" dirty="0">
                  <a:latin typeface="Cambria Math" panose="02040503050406030204" pitchFamily="18" charset="0"/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EDE7ADC-881C-4FDA-911F-B5732D56C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9" t="-1037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C2A30342-F200-45B3-A897-12639A34F851}"/>
                  </a:ext>
                </a:extLst>
              </p:cNvPr>
              <p:cNvSpPr txBox="1"/>
              <p:nvPr/>
            </p:nvSpPr>
            <p:spPr>
              <a:xfrm>
                <a:off x="1943100" y="2776797"/>
                <a:ext cx="5221188" cy="347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={ </m:t>
                      </m:r>
                      <m:r>
                        <a:rPr lang="nb-NO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C2A30342-F200-45B3-A897-12639A34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00" y="2776797"/>
                <a:ext cx="5221188" cy="347403"/>
              </a:xfrm>
              <a:prstGeom prst="rect">
                <a:avLst/>
              </a:prstGeom>
              <a:blipFill>
                <a:blip r:embed="rId3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4D68737A-DE36-48FF-8E29-93E0045032DB}"/>
                  </a:ext>
                </a:extLst>
              </p:cNvPr>
              <p:cNvSpPr txBox="1"/>
              <p:nvPr/>
            </p:nvSpPr>
            <p:spPr>
              <a:xfrm>
                <a:off x="1943100" y="3124200"/>
                <a:ext cx="5221188" cy="347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={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4D68737A-DE36-48FF-8E29-93E00450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00" y="3124200"/>
                <a:ext cx="5221188" cy="347403"/>
              </a:xfrm>
              <a:prstGeom prst="rect">
                <a:avLst/>
              </a:prstGeom>
              <a:blipFill>
                <a:blip r:embed="rId4"/>
                <a:stretch>
                  <a:fillRect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Sylinder 9">
                <a:extLst>
                  <a:ext uri="{FF2B5EF4-FFF2-40B4-BE49-F238E27FC236}">
                    <a16:creationId xmlns:a16="http://schemas.microsoft.com/office/drawing/2014/main" id="{16123B23-4CCA-4E69-A725-CD7EB3EC7039}"/>
                  </a:ext>
                </a:extLst>
              </p:cNvPr>
              <p:cNvSpPr txBox="1"/>
              <p:nvPr/>
            </p:nvSpPr>
            <p:spPr>
              <a:xfrm>
                <a:off x="1552012" y="4614603"/>
                <a:ext cx="657337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b-NO" b="0" i="1" dirty="0">
                  <a:latin typeface="Cambria Math" panose="02040503050406030204" pitchFamily="18" charset="0"/>
                </a:endParaRPr>
              </a:p>
              <a:p>
                <a:r>
                  <a:rPr lang="nb-NO" b="0" i="1" dirty="0"/>
                  <a:t>			  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b="0" i="1" dirty="0"/>
                  <a:t>     </a:t>
                </a:r>
                <a:endParaRPr lang="nb-NO" b="0" i="1" dirty="0"/>
              </a:p>
            </p:txBody>
          </p:sp>
        </mc:Choice>
        <mc:Fallback xmlns="">
          <p:sp>
            <p:nvSpPr>
              <p:cNvPr id="10" name="TekstSylinder 9">
                <a:extLst>
                  <a:ext uri="{FF2B5EF4-FFF2-40B4-BE49-F238E27FC236}">
                    <a16:creationId xmlns:a16="http://schemas.microsoft.com/office/drawing/2014/main" id="{16123B23-4CCA-4E69-A725-CD7EB3EC7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012" y="4614603"/>
                <a:ext cx="6573375" cy="615553"/>
              </a:xfrm>
              <a:prstGeom prst="rect">
                <a:avLst/>
              </a:prstGeom>
              <a:blipFill>
                <a:blip r:embed="rId5"/>
                <a:stretch>
                  <a:fillRect b="-13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75E620A5-D910-47B7-8F1A-97EB4297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85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A4EF6E-84D4-4E0F-AB0A-F08B1F0A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</a:t>
            </a:r>
            <a:r>
              <a:rPr lang="nb-NO" baseline="30000" dirty="0"/>
              <a:t>2</a:t>
            </a:r>
            <a:r>
              <a:rPr lang="nb-NO" dirty="0"/>
              <a:t>-f</a:t>
            </a:r>
            <a:r>
              <a:rPr lang="nb-NO" dirty="0">
                <a:ea typeface="+mn-lt"/>
                <a:cs typeface="+mn-lt"/>
              </a:rPr>
              <a:t>ormulation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EDE7ADC-881C-4FDA-911F-B5732D56C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09" y="1991495"/>
            <a:ext cx="7696200" cy="4114800"/>
          </a:xfrm>
        </p:spPr>
        <p:txBody>
          <a:bodyPr/>
          <a:lstStyle/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sz="2400" b="1" dirty="0">
                <a:ea typeface="+mn-lt"/>
                <a:cs typeface="+mn-lt"/>
              </a:rPr>
            </a:br>
            <a:r>
              <a:rPr lang="en-US" sz="1800" dirty="0">
                <a:ea typeface="+mn-lt"/>
                <a:cs typeface="+mn-lt"/>
              </a:rPr>
              <a:t>Where:</a:t>
            </a:r>
            <a:endParaRPr lang="nb-NO" sz="1800" dirty="0"/>
          </a:p>
          <a:p>
            <a:pPr marL="0" indent="0">
              <a:buNone/>
            </a:pPr>
            <a:endParaRPr lang="en-US" sz="2400" b="1" i="0" dirty="0">
              <a:latin typeface="Cambria Math" panose="02040503050406030204" pitchFamily="18" charset="0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b="1" i="0" dirty="0">
              <a:latin typeface="Cambria Math" panose="02040503050406030204" pitchFamily="18" charset="0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+mn-lt"/>
              <a:cs typeface="+mn-lt"/>
            </a:endParaRPr>
          </a:p>
          <a:p>
            <a:endParaRPr lang="en-US" sz="1400" dirty="0"/>
          </a:p>
          <a:p>
            <a:r>
              <a:rPr lang="en-US" sz="1400" dirty="0"/>
              <a:t>Porous and Viscous Modeling of Cerebrospinal Fluid Flow in the Spinal Canal Associated with Syringomyelia</a:t>
            </a:r>
          </a:p>
          <a:p>
            <a:pPr lvl="1"/>
            <a:r>
              <a:rPr lang="en-US" sz="1400" dirty="0">
                <a:ea typeface="+mn-lt"/>
                <a:cs typeface="+mn-lt"/>
              </a:rPr>
              <a:t>By:  </a:t>
            </a:r>
            <a:r>
              <a:rPr lang="en-US" sz="1400" dirty="0"/>
              <a:t>Ida </a:t>
            </a:r>
            <a:r>
              <a:rPr lang="en-US" sz="1400" dirty="0" err="1"/>
              <a:t>Norderhaug</a:t>
            </a:r>
            <a:r>
              <a:rPr lang="en-US" sz="1400" dirty="0"/>
              <a:t> </a:t>
            </a:r>
            <a:r>
              <a:rPr lang="en-US" sz="1400" dirty="0" err="1"/>
              <a:t>Drøsdal</a:t>
            </a:r>
            <a:r>
              <a:rPr lang="en-US" sz="1400" dirty="0"/>
              <a:t>.</a:t>
            </a:r>
            <a:endParaRPr lang="en-US" sz="1400" i="0" dirty="0">
              <a:ea typeface="+mn-lt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063A5694-18A6-4566-8C3F-C400BAEE77C4}"/>
                  </a:ext>
                </a:extLst>
              </p:cNvPr>
              <p:cNvSpPr txBox="1"/>
              <p:nvPr/>
            </p:nvSpPr>
            <p:spPr>
              <a:xfrm>
                <a:off x="1285312" y="1981200"/>
                <a:ext cx="657337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b-NO" b="0" i="1" dirty="0">
                  <a:latin typeface="Cambria Math" panose="02040503050406030204" pitchFamily="18" charset="0"/>
                </a:endParaRPr>
              </a:p>
              <a:p>
                <a:r>
                  <a:rPr lang="nb-NO" b="0" i="1" dirty="0"/>
                  <a:t>			  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b="0" i="1" dirty="0"/>
                  <a:t>     </a:t>
                </a:r>
                <a:endParaRPr lang="nb-NO" b="0" i="1" dirty="0"/>
              </a:p>
            </p:txBody>
          </p:sp>
        </mc:Choice>
        <mc:Fallback xmlns="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063A5694-18A6-4566-8C3F-C400BAEE7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12" y="1981200"/>
                <a:ext cx="6573375" cy="615553"/>
              </a:xfrm>
              <a:prstGeom prst="rect">
                <a:avLst/>
              </a:prstGeom>
              <a:blipFill>
                <a:blip r:embed="rId3"/>
                <a:stretch>
                  <a:fillRect b="-13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Sylinder 9">
                <a:extLst>
                  <a:ext uri="{FF2B5EF4-FFF2-40B4-BE49-F238E27FC236}">
                    <a16:creationId xmlns:a16="http://schemas.microsoft.com/office/drawing/2014/main" id="{FFB9FD59-F8A9-462F-B3AC-8394A66269A3}"/>
                  </a:ext>
                </a:extLst>
              </p:cNvPr>
              <p:cNvSpPr txBox="1"/>
              <p:nvPr/>
            </p:nvSpPr>
            <p:spPr>
              <a:xfrm>
                <a:off x="480134" y="3170540"/>
                <a:ext cx="9414048" cy="5754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1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nb-NO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nb-NO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nb-NO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nb-NO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18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nb-NO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b-NO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nb-NO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 ∙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sub>
                      </m:sSub>
                      <m:r>
                        <a:rPr lang="nb-NO" sz="1800" b="0" i="0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nb-NO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nb-NO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kstSylinder 9">
                <a:extLst>
                  <a:ext uri="{FF2B5EF4-FFF2-40B4-BE49-F238E27FC236}">
                    <a16:creationId xmlns:a16="http://schemas.microsoft.com/office/drawing/2014/main" id="{FFB9FD59-F8A9-462F-B3AC-8394A6626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4" y="3170540"/>
                <a:ext cx="9414048" cy="575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Sylinder 10">
                <a:extLst>
                  <a:ext uri="{FF2B5EF4-FFF2-40B4-BE49-F238E27FC236}">
                    <a16:creationId xmlns:a16="http://schemas.microsoft.com/office/drawing/2014/main" id="{BB2416E4-358F-49C2-9FE9-4E1CF97B1BC6}"/>
                  </a:ext>
                </a:extLst>
              </p:cNvPr>
              <p:cNvSpPr txBox="1"/>
              <p:nvPr/>
            </p:nvSpPr>
            <p:spPr>
              <a:xfrm>
                <a:off x="480134" y="3786093"/>
                <a:ext cx="5832648" cy="3363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𝛁</m:t>
                              </m:r>
                              <m:r>
                                <a:rPr lang="nb-NO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nb-NO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nb-NO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kstSylinder 10">
                <a:extLst>
                  <a:ext uri="{FF2B5EF4-FFF2-40B4-BE49-F238E27FC236}">
                    <a16:creationId xmlns:a16="http://schemas.microsoft.com/office/drawing/2014/main" id="{BB2416E4-358F-49C2-9FE9-4E1CF97B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4" y="3786093"/>
                <a:ext cx="5832648" cy="336374"/>
              </a:xfrm>
              <a:prstGeom prst="rect">
                <a:avLst/>
              </a:prstGeom>
              <a:blipFill>
                <a:blip r:embed="rId5"/>
                <a:stretch>
                  <a:fillRect l="-15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Sylinder 11">
                <a:extLst>
                  <a:ext uri="{FF2B5EF4-FFF2-40B4-BE49-F238E27FC236}">
                    <a16:creationId xmlns:a16="http://schemas.microsoft.com/office/drawing/2014/main" id="{134E270E-2461-46FD-B12D-9CC0D042987A}"/>
                  </a:ext>
                </a:extLst>
              </p:cNvPr>
              <p:cNvSpPr txBox="1"/>
              <p:nvPr/>
            </p:nvSpPr>
            <p:spPr>
              <a:xfrm>
                <a:off x="503049" y="4165382"/>
                <a:ext cx="5832648" cy="355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kstSylinder 11">
                <a:extLst>
                  <a:ext uri="{FF2B5EF4-FFF2-40B4-BE49-F238E27FC236}">
                    <a16:creationId xmlns:a16="http://schemas.microsoft.com/office/drawing/2014/main" id="{134E270E-2461-46FD-B12D-9CC0D0429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49" y="4165382"/>
                <a:ext cx="5832648" cy="355547"/>
              </a:xfrm>
              <a:prstGeom prst="rect">
                <a:avLst/>
              </a:prstGeom>
              <a:blipFill>
                <a:blip r:embed="rId6"/>
                <a:stretch>
                  <a:fillRect l="-1569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Sylinder 12">
                <a:extLst>
                  <a:ext uri="{FF2B5EF4-FFF2-40B4-BE49-F238E27FC236}">
                    <a16:creationId xmlns:a16="http://schemas.microsoft.com/office/drawing/2014/main" id="{C946A6BD-3C79-47E1-B510-26D216B2D137}"/>
                  </a:ext>
                </a:extLst>
              </p:cNvPr>
              <p:cNvSpPr txBox="1"/>
              <p:nvPr/>
            </p:nvSpPr>
            <p:spPr>
              <a:xfrm>
                <a:off x="480134" y="4559602"/>
                <a:ext cx="5832648" cy="355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TekstSylinder 12">
                <a:extLst>
                  <a:ext uri="{FF2B5EF4-FFF2-40B4-BE49-F238E27FC236}">
                    <a16:creationId xmlns:a16="http://schemas.microsoft.com/office/drawing/2014/main" id="{C946A6BD-3C79-47E1-B510-26D216B2D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4" y="4559602"/>
                <a:ext cx="5832648" cy="355547"/>
              </a:xfrm>
              <a:prstGeom prst="rect">
                <a:avLst/>
              </a:prstGeom>
              <a:blipFill>
                <a:blip r:embed="rId7"/>
                <a:stretch>
                  <a:fillRect l="-1567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40F770F-23AE-4B61-9871-EA57B6C8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15926" y="5867938"/>
            <a:ext cx="685800" cy="457200"/>
          </a:xfrm>
        </p:spPr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5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A4EF6E-84D4-4E0F-AB0A-F08B1F0A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</a:t>
            </a:r>
            <a:r>
              <a:rPr lang="nb-NO" baseline="30000" dirty="0"/>
              <a:t>2</a:t>
            </a:r>
            <a:r>
              <a:rPr lang="nb-NO" dirty="0"/>
              <a:t>-f</a:t>
            </a:r>
            <a:r>
              <a:rPr lang="nb-NO" dirty="0">
                <a:ea typeface="+mn-lt"/>
                <a:cs typeface="+mn-lt"/>
              </a:rPr>
              <a:t>ormulation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EDE7ADC-881C-4FDA-911F-B5732D56C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09" y="1991495"/>
            <a:ext cx="7696200" cy="4114800"/>
          </a:xfrm>
        </p:spPr>
        <p:txBody>
          <a:bodyPr/>
          <a:lstStyle/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sz="2400" b="1" dirty="0">
                <a:ea typeface="+mn-lt"/>
                <a:cs typeface="+mn-lt"/>
              </a:rPr>
            </a:br>
            <a:r>
              <a:rPr lang="en-US" sz="1800" dirty="0">
                <a:ea typeface="+mn-lt"/>
                <a:cs typeface="+mn-lt"/>
              </a:rPr>
              <a:t>Where:</a:t>
            </a:r>
            <a:endParaRPr lang="nb-NO" sz="1800" dirty="0"/>
          </a:p>
          <a:p>
            <a:pPr marL="0" indent="0">
              <a:buNone/>
            </a:pPr>
            <a:endParaRPr lang="en-US" sz="2400" b="1" i="0" dirty="0">
              <a:latin typeface="Cambria Math" panose="02040503050406030204" pitchFamily="18" charset="0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b="1" i="0" dirty="0">
              <a:latin typeface="Cambria Math" panose="02040503050406030204" pitchFamily="18" charset="0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+mn-lt"/>
              <a:cs typeface="+mn-lt"/>
            </a:endParaRP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063A5694-18A6-4566-8C3F-C400BAEE77C4}"/>
                  </a:ext>
                </a:extLst>
              </p:cNvPr>
              <p:cNvSpPr txBox="1"/>
              <p:nvPr/>
            </p:nvSpPr>
            <p:spPr>
              <a:xfrm>
                <a:off x="1285312" y="1981200"/>
                <a:ext cx="657337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b-NO" b="0" i="1" dirty="0">
                  <a:latin typeface="Cambria Math" panose="02040503050406030204" pitchFamily="18" charset="0"/>
                </a:endParaRPr>
              </a:p>
              <a:p>
                <a:r>
                  <a:rPr lang="nb-NO" b="0" i="1" dirty="0"/>
                  <a:t>			  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b="0" i="1" dirty="0"/>
                  <a:t>     </a:t>
                </a:r>
                <a:endParaRPr lang="nb-NO" b="0" i="1" dirty="0"/>
              </a:p>
            </p:txBody>
          </p:sp>
        </mc:Choice>
        <mc:Fallback xmlns="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063A5694-18A6-4566-8C3F-C400BAEE7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12" y="1981200"/>
                <a:ext cx="6573375" cy="615553"/>
              </a:xfrm>
              <a:prstGeom prst="rect">
                <a:avLst/>
              </a:prstGeom>
              <a:blipFill>
                <a:blip r:embed="rId3"/>
                <a:stretch>
                  <a:fillRect b="-13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Sylinder 9">
                <a:extLst>
                  <a:ext uri="{FF2B5EF4-FFF2-40B4-BE49-F238E27FC236}">
                    <a16:creationId xmlns:a16="http://schemas.microsoft.com/office/drawing/2014/main" id="{FFB9FD59-F8A9-462F-B3AC-8394A66269A3}"/>
                  </a:ext>
                </a:extLst>
              </p:cNvPr>
              <p:cNvSpPr txBox="1"/>
              <p:nvPr/>
            </p:nvSpPr>
            <p:spPr>
              <a:xfrm>
                <a:off x="480134" y="3276778"/>
                <a:ext cx="9414048" cy="470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1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nb-NO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nb-NO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nb-NO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nb-NO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nb-NO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18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kstSylinder 9">
                <a:extLst>
                  <a:ext uri="{FF2B5EF4-FFF2-40B4-BE49-F238E27FC236}">
                    <a16:creationId xmlns:a16="http://schemas.microsoft.com/office/drawing/2014/main" id="{FFB9FD59-F8A9-462F-B3AC-8394A6626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4" y="3276778"/>
                <a:ext cx="9414048" cy="470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Sylinder 10">
                <a:extLst>
                  <a:ext uri="{FF2B5EF4-FFF2-40B4-BE49-F238E27FC236}">
                    <a16:creationId xmlns:a16="http://schemas.microsoft.com/office/drawing/2014/main" id="{BB2416E4-358F-49C2-9FE9-4E1CF97B1BC6}"/>
                  </a:ext>
                </a:extLst>
              </p:cNvPr>
              <p:cNvSpPr txBox="1"/>
              <p:nvPr/>
            </p:nvSpPr>
            <p:spPr>
              <a:xfrm>
                <a:off x="480134" y="3786093"/>
                <a:ext cx="5832648" cy="3363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𝛁</m:t>
                              </m:r>
                              <m:r>
                                <a:rPr lang="nb-NO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nb-NO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nb-NO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kstSylinder 10">
                <a:extLst>
                  <a:ext uri="{FF2B5EF4-FFF2-40B4-BE49-F238E27FC236}">
                    <a16:creationId xmlns:a16="http://schemas.microsoft.com/office/drawing/2014/main" id="{BB2416E4-358F-49C2-9FE9-4E1CF97B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4" y="3786093"/>
                <a:ext cx="5832648" cy="336374"/>
              </a:xfrm>
              <a:prstGeom prst="rect">
                <a:avLst/>
              </a:prstGeom>
              <a:blipFill>
                <a:blip r:embed="rId5"/>
                <a:stretch>
                  <a:fillRect l="-15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Sylinder 11">
                <a:extLst>
                  <a:ext uri="{FF2B5EF4-FFF2-40B4-BE49-F238E27FC236}">
                    <a16:creationId xmlns:a16="http://schemas.microsoft.com/office/drawing/2014/main" id="{134E270E-2461-46FD-B12D-9CC0D042987A}"/>
                  </a:ext>
                </a:extLst>
              </p:cNvPr>
              <p:cNvSpPr txBox="1"/>
              <p:nvPr/>
            </p:nvSpPr>
            <p:spPr>
              <a:xfrm>
                <a:off x="503049" y="4165382"/>
                <a:ext cx="5832648" cy="355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kstSylinder 11">
                <a:extLst>
                  <a:ext uri="{FF2B5EF4-FFF2-40B4-BE49-F238E27FC236}">
                    <a16:creationId xmlns:a16="http://schemas.microsoft.com/office/drawing/2014/main" id="{134E270E-2461-46FD-B12D-9CC0D0429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49" y="4165382"/>
                <a:ext cx="5832648" cy="355547"/>
              </a:xfrm>
              <a:prstGeom prst="rect">
                <a:avLst/>
              </a:prstGeom>
              <a:blipFill>
                <a:blip r:embed="rId6"/>
                <a:stretch>
                  <a:fillRect l="-1569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Sylinder 12">
                <a:extLst>
                  <a:ext uri="{FF2B5EF4-FFF2-40B4-BE49-F238E27FC236}">
                    <a16:creationId xmlns:a16="http://schemas.microsoft.com/office/drawing/2014/main" id="{C946A6BD-3C79-47E1-B510-26D216B2D137}"/>
                  </a:ext>
                </a:extLst>
              </p:cNvPr>
              <p:cNvSpPr txBox="1"/>
              <p:nvPr/>
            </p:nvSpPr>
            <p:spPr>
              <a:xfrm>
                <a:off x="480134" y="4559602"/>
                <a:ext cx="5832648" cy="355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TekstSylinder 12">
                <a:extLst>
                  <a:ext uri="{FF2B5EF4-FFF2-40B4-BE49-F238E27FC236}">
                    <a16:creationId xmlns:a16="http://schemas.microsoft.com/office/drawing/2014/main" id="{C946A6BD-3C79-47E1-B510-26D216B2D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4" y="4559602"/>
                <a:ext cx="5832648" cy="355547"/>
              </a:xfrm>
              <a:prstGeom prst="rect">
                <a:avLst/>
              </a:prstGeom>
              <a:blipFill>
                <a:blip r:embed="rId7"/>
                <a:stretch>
                  <a:fillRect l="-1567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40F770F-23AE-4B61-9871-EA57B6C8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15926" y="5867938"/>
            <a:ext cx="685800" cy="457200"/>
          </a:xfrm>
        </p:spPr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3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AC27FF-039D-424F-93C5-1C1E1149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114300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Finite Elements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2B3341-C0FA-48CE-8099-2D5DE6BFF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Finite elements determine the shape of polynomial approximation over each cell, and how these are connected at the cell boundaries.</a:t>
            </a:r>
          </a:p>
          <a:p>
            <a:r>
              <a:rPr lang="en-US" sz="2000" dirty="0"/>
              <a:t>Taylor-Hood elements.</a:t>
            </a:r>
          </a:p>
          <a:p>
            <a:pPr lvl="1"/>
            <a:r>
              <a:rPr lang="en-US" sz="2000" dirty="0"/>
              <a:t>basis functions are generated by continuous, piecewise polynomial approximations.</a:t>
            </a:r>
            <a:endParaRPr lang="nb-NO" sz="2000" dirty="0" err="1"/>
          </a:p>
        </p:txBody>
      </p:sp>
      <p:pic>
        <p:nvPicPr>
          <p:cNvPr id="8" name="Bilde 7" descr="Et bilde som inneholder foto, bord, svart, mann&#10;&#10;Automatisk generert beskrivelse">
            <a:extLst>
              <a:ext uri="{FF2B5EF4-FFF2-40B4-BE49-F238E27FC236}">
                <a16:creationId xmlns:a16="http://schemas.microsoft.com/office/drawing/2014/main" id="{5972241E-FEBA-487C-92F9-E38DEB41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56" y="3996520"/>
            <a:ext cx="4392488" cy="2175680"/>
          </a:xfrm>
          <a:prstGeom prst="rect">
            <a:avLst/>
          </a:prstGeom>
        </p:spPr>
      </p:pic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46C1704-C065-40AB-AD25-1F37510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82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AC27FF-039D-424F-93C5-1C1E1149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The goal is to simulate an eruption by increasing the permeability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FB6B942-72E0-49EA-B4C0-CC237B0A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089" y="2492896"/>
            <a:ext cx="4814911" cy="3466736"/>
          </a:xfrm>
          <a:prstGeom prst="rect">
            <a:avLst/>
          </a:prstGeom>
          <a:noFill/>
        </p:spPr>
      </p:pic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46C1704-C065-40AB-AD25-1F37510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248400"/>
            <a:ext cx="6858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80E85F33-64F2-DC45-8242-2D1EA2FA570D}" type="slidenum">
              <a:rPr 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/>
          </a:p>
        </p:txBody>
      </p:sp>
      <p:pic>
        <p:nvPicPr>
          <p:cNvPr id="9" name="Bilde 8" descr="Et bilde som inneholder brokkoli, grønn, hage, stående&#10;&#10;Automatisk generert beskrivelse">
            <a:extLst>
              <a:ext uri="{FF2B5EF4-FFF2-40B4-BE49-F238E27FC236}">
                <a16:creationId xmlns:a16="http://schemas.microsoft.com/office/drawing/2014/main" id="{0EE1E5AA-9352-4A52-8DA0-A7DAAD74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221"/>
            <a:ext cx="4441713" cy="43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Topics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ヒラギノ角ゴ Pro W3"/>
                <a:cs typeface="+mn-lt"/>
              </a:rPr>
              <a:t>Introduction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Modeling</a:t>
            </a:r>
            <a:r>
              <a:rPr lang="nb-NO" dirty="0">
                <a:ea typeface="+mn-lt"/>
                <a:cs typeface="+mn-lt"/>
              </a:rPr>
              <a:t> fluid </a:t>
            </a:r>
            <a:r>
              <a:rPr lang="en-US" dirty="0">
                <a:ea typeface="+mn-lt"/>
                <a:cs typeface="+mn-lt"/>
              </a:rPr>
              <a:t>dynamics</a:t>
            </a:r>
          </a:p>
          <a:p>
            <a:pPr marL="1028700" lvl="1"/>
            <a:r>
              <a:rPr lang="en-US" dirty="0">
                <a:cs typeface="Arial"/>
              </a:rPr>
              <a:t>Coupled</a:t>
            </a:r>
            <a:r>
              <a:rPr lang="nb-NO" dirty="0">
                <a:cs typeface="Arial"/>
              </a:rPr>
              <a:t> </a:t>
            </a:r>
            <a:r>
              <a:rPr lang="en-US" dirty="0">
                <a:cs typeface="Arial"/>
              </a:rPr>
              <a:t>Darcy-Stokes</a:t>
            </a:r>
            <a:r>
              <a:rPr lang="nb-NO" dirty="0">
                <a:cs typeface="Arial"/>
              </a:rPr>
              <a:t> </a:t>
            </a:r>
            <a:r>
              <a:rPr lang="en-US" dirty="0">
                <a:cs typeface="Arial"/>
              </a:rPr>
              <a:t>equation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</a:t>
            </a:r>
            <a:r>
              <a:rPr lang="nb-NO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finite</a:t>
            </a:r>
            <a:r>
              <a:rPr lang="nb-NO" dirty="0">
                <a:ea typeface="+mn-lt"/>
                <a:cs typeface="+mn-lt"/>
              </a:rPr>
              <a:t> element </a:t>
            </a:r>
            <a:r>
              <a:rPr lang="en-US" dirty="0">
                <a:ea typeface="+mn-lt"/>
                <a:cs typeface="+mn-lt"/>
              </a:rPr>
              <a:t>method</a:t>
            </a:r>
          </a:p>
          <a:p>
            <a:r>
              <a:rPr lang="en-US" dirty="0">
                <a:ea typeface="+mn-lt"/>
                <a:cs typeface="+mn-lt"/>
              </a:rPr>
              <a:t>Numerical experiments</a:t>
            </a:r>
            <a:endParaRPr lang="en-US" dirty="0">
              <a:ea typeface="ヒラギノ角ゴ Pro W3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Discussion</a:t>
            </a:r>
            <a:endParaRPr lang="en-US" dirty="0"/>
          </a:p>
        </p:txBody>
      </p:sp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D1C484F0-6F43-4A9E-88B9-FEAE02E7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6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AC27FF-039D-424F-93C5-1C1E1149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Numerical experiments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2B3341-C0FA-48CE-8099-2D5DE6BFF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FEniCS</a:t>
            </a:r>
            <a:endParaRPr lang="en-US" sz="2400" dirty="0"/>
          </a:p>
          <a:p>
            <a:r>
              <a:rPr lang="en-US" sz="2400" dirty="0"/>
              <a:t>Scaling</a:t>
            </a:r>
          </a:p>
          <a:p>
            <a:pPr marL="0" indent="0">
              <a:buNone/>
            </a:pP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 8">
                <a:extLst>
                  <a:ext uri="{FF2B5EF4-FFF2-40B4-BE49-F238E27FC236}">
                    <a16:creationId xmlns:a16="http://schemas.microsoft.com/office/drawing/2014/main" id="{ED3D4302-A4C2-47F9-B60F-BC8F8C4237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84183"/>
                  </p:ext>
                </p:extLst>
              </p:nvPr>
            </p:nvGraphicFramePr>
            <p:xfrm>
              <a:off x="990600" y="3429000"/>
              <a:ext cx="6677744" cy="222504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3581400">
                      <a:extLst>
                        <a:ext uri="{9D8B030D-6E8A-4147-A177-3AD203B41FA5}">
                          <a16:colId xmlns:a16="http://schemas.microsoft.com/office/drawing/2014/main" val="4269047013"/>
                        </a:ext>
                      </a:extLst>
                    </a:gridCol>
                    <a:gridCol w="3096344">
                      <a:extLst>
                        <a:ext uri="{9D8B030D-6E8A-4147-A177-3AD203B41FA5}">
                          <a16:colId xmlns:a16="http://schemas.microsoft.com/office/drawing/2014/main" val="28544081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baseline="0" dirty="0"/>
                            <a:t>Permeability ( resting condition )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i="1" u="none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nb-NO" b="0" u="none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b-NO" b="0" i="1" u="none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nb-NO" b="0" u="none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b-NO" b="0" i="1" u="none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nb-NO" b="0" i="1" u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u="none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nb-NO" b="0" u="none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b-NO" b="0" i="1" u="none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  <m:r>
                                  <a:rPr lang="nb-NO" b="0" u="none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nb-NO" b="0" i="1" u="none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nb-NO" b="0" i="1" u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u="none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nb-NO" b="0" i="1" u="non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1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8991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u="none" strike="noStrike" kern="1200" baseline="0" dirty="0"/>
                            <a:t>Viscosity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mtClean="0">
                                    <a:latin typeface="Cambria Math" panose="02040503050406030204" pitchFamily="18" charset="0"/>
                                  </a:rPr>
                                  <m:t>0.00496 </m:t>
                                </m:r>
                                <m:r>
                                  <a:rPr lang="nb-NO" smtClean="0">
                                    <a:latin typeface="Cambria Math" panose="02040503050406030204" pitchFamily="18" charset="0"/>
                                  </a:rPr>
                                  <m:t>𝑃𝑎</m:t>
                                </m:r>
                                <m:r>
                                  <a:rPr lang="nb-NO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b-NO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518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u="none" strike="noStrike" kern="1200" baseline="0" dirty="0"/>
                            <a:t>Length ( viscous domain 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mtClean="0">
                                    <a:latin typeface="Cambria Math" panose="02040503050406030204" pitchFamily="18" charset="0"/>
                                  </a:rPr>
                                  <m:t>130 </m:t>
                                </m:r>
                                <m:r>
                                  <a:rPr lang="nb-NO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nb-NO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4486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u="none" strike="noStrike" kern="1200" baseline="0" dirty="0"/>
                            <a:t>Diameter ( viscous domain 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i="0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nb-NO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nb-NO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nb-NO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3894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u="none" strike="noStrike" kern="1200" baseline="0" dirty="0"/>
                            <a:t>Gap size ( interface domain 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2.8 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 4 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8373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u="none" strike="noStrike" kern="1200" baseline="0" dirty="0"/>
                            <a:t>Diameter of the wall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0.6 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26498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 8">
                <a:extLst>
                  <a:ext uri="{FF2B5EF4-FFF2-40B4-BE49-F238E27FC236}">
                    <a16:creationId xmlns:a16="http://schemas.microsoft.com/office/drawing/2014/main" id="{ED3D4302-A4C2-47F9-B60F-BC8F8C4237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84183"/>
                  </p:ext>
                </p:extLst>
              </p:nvPr>
            </p:nvGraphicFramePr>
            <p:xfrm>
              <a:off x="990600" y="3429000"/>
              <a:ext cx="6677744" cy="2380107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3581400">
                      <a:extLst>
                        <a:ext uri="{9D8B030D-6E8A-4147-A177-3AD203B41FA5}">
                          <a16:colId xmlns:a16="http://schemas.microsoft.com/office/drawing/2014/main" val="4269047013"/>
                        </a:ext>
                      </a:extLst>
                    </a:gridCol>
                    <a:gridCol w="3096344">
                      <a:extLst>
                        <a:ext uri="{9D8B030D-6E8A-4147-A177-3AD203B41FA5}">
                          <a16:colId xmlns:a16="http://schemas.microsoft.com/office/drawing/2014/main" val="28544081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baseline="0" dirty="0"/>
                            <a:t>Permeability ( resting condition )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8991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u="none" strike="noStrike" kern="1200" baseline="0" dirty="0"/>
                            <a:t>Viscosity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518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u="none" strike="noStrike" kern="1200" baseline="0" dirty="0"/>
                            <a:t>Length ( viscous domain 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44486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u="none" strike="noStrike" kern="1200" baseline="0" dirty="0"/>
                            <a:t>Diameter ( viscous domain 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894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u="none" strike="noStrike" kern="1200" baseline="0" dirty="0"/>
                            <a:t>Gap size ( interface domain 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8373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u="none" strike="noStrike" kern="1200" baseline="0" dirty="0"/>
                            <a:t>Diameter of the wall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26498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75B54F4-CFBD-466A-AD77-C974462C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7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AC27FF-039D-424F-93C5-1C1E1149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Numerical experiments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2B3341-C0FA-48CE-8099-2D5DE6BFF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81200"/>
            <a:ext cx="3797424" cy="4114800"/>
          </a:xfrm>
        </p:spPr>
        <p:txBody>
          <a:bodyPr/>
          <a:lstStyle/>
          <a:p>
            <a:r>
              <a:rPr lang="en-US" sz="2400" dirty="0" err="1"/>
              <a:t>FEniCS</a:t>
            </a:r>
            <a:endParaRPr lang="en-US" sz="2400" dirty="0"/>
          </a:p>
          <a:p>
            <a:r>
              <a:rPr lang="en-US" sz="2400" dirty="0"/>
              <a:t>Scaling</a:t>
            </a:r>
          </a:p>
          <a:p>
            <a:r>
              <a:rPr lang="en-US" sz="2400" dirty="0"/>
              <a:t>Mesh</a:t>
            </a:r>
          </a:p>
          <a:p>
            <a:pPr lvl="1"/>
            <a:r>
              <a:rPr lang="en-US" dirty="0"/>
              <a:t>Point values</a:t>
            </a:r>
          </a:p>
          <a:p>
            <a:pPr lvl="1"/>
            <a:r>
              <a:rPr lang="en-US" dirty="0"/>
              <a:t>increased amount of elements around the boundaries</a:t>
            </a:r>
          </a:p>
          <a:p>
            <a:pPr lvl="1"/>
            <a:r>
              <a:rPr lang="en-US" dirty="0"/>
              <a:t>Frontal-Delaunay algorithm </a:t>
            </a:r>
          </a:p>
          <a:p>
            <a:pPr lvl="1"/>
            <a:endParaRPr lang="en-US" dirty="0"/>
          </a:p>
          <a:p>
            <a:endParaRPr lang="nb-NO" dirty="0"/>
          </a:p>
        </p:txBody>
      </p:sp>
      <p:pic>
        <p:nvPicPr>
          <p:cNvPr id="7" name="Bilde 7" descr="Et bilde som inneholder kart&#10;&#10;Beskrivelse som er generert med svært høy visshet">
            <a:extLst>
              <a:ext uri="{FF2B5EF4-FFF2-40B4-BE49-F238E27FC236}">
                <a16:creationId xmlns:a16="http://schemas.microsoft.com/office/drawing/2014/main" id="{F6854953-AC5E-4BEA-B30A-CE2FF2CF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737367"/>
            <a:ext cx="4355976" cy="4315981"/>
          </a:xfrm>
          <a:prstGeom prst="rect">
            <a:avLst/>
          </a:prstGeom>
        </p:spPr>
      </p:pic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C5C16E92-CD8D-43CF-8C5D-CDE119A7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41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AC27FF-039D-424F-93C5-1C1E1149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Numerical experiments</a:t>
            </a:r>
            <a:endParaRPr lang="nb-NO" dirty="0" err="1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2B3341-C0FA-48CE-8099-2D5DE6BFF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FEniCS</a:t>
            </a:r>
            <a:endParaRPr lang="en-US" sz="2400" dirty="0"/>
          </a:p>
          <a:p>
            <a:r>
              <a:rPr lang="en-US" sz="2400" dirty="0"/>
              <a:t>Scaling</a:t>
            </a:r>
          </a:p>
          <a:p>
            <a:r>
              <a:rPr lang="en-US" sz="2400" dirty="0"/>
              <a:t>Mesh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BDD085EB-F145-4420-8FCD-6AA84120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19" y="3429000"/>
            <a:ext cx="7180562" cy="3300791"/>
          </a:xfrm>
          <a:prstGeom prst="rect">
            <a:avLst/>
          </a:prstGeom>
        </p:spPr>
      </p:pic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97CEA4E-2F6A-467F-8533-1A2B8C81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D2E8060-7319-4A01-B80D-58AFA713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Eruption in an enclosed space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7D7AC94-9753-4685-88DB-8031421BD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Boundary conditions</a:t>
            </a:r>
          </a:p>
          <a:p>
            <a:r>
              <a:rPr lang="en-US" sz="2400" dirty="0">
                <a:cs typeface="+mn-lt"/>
              </a:rPr>
              <a:t>Inflow and outflow conditions</a:t>
            </a:r>
            <a:endParaRPr lang="en-US" sz="2400" dirty="0">
              <a:cs typeface="Arial"/>
            </a:endParaRPr>
          </a:p>
          <a:p>
            <a:r>
              <a:rPr lang="en-US" sz="2400" dirty="0">
                <a:cs typeface="Arial"/>
              </a:rPr>
              <a:t>Permeability</a:t>
            </a:r>
          </a:p>
          <a:p>
            <a:pPr lvl="1"/>
            <a:r>
              <a:rPr lang="en-US" dirty="0">
                <a:ea typeface="+mn-lt"/>
                <a:cs typeface="Arial"/>
              </a:rPr>
              <a:t>Low permeability</a:t>
            </a:r>
          </a:p>
          <a:p>
            <a:pPr lvl="1"/>
            <a:r>
              <a:rPr lang="en-US" dirty="0">
                <a:ea typeface="+mn-lt"/>
                <a:cs typeface="Arial"/>
              </a:rPr>
              <a:t>Increased permeability</a:t>
            </a:r>
          </a:p>
          <a:p>
            <a:pPr lvl="1"/>
            <a:r>
              <a:rPr lang="en-US" dirty="0">
                <a:ea typeface="+mn-lt"/>
                <a:cs typeface="Arial"/>
              </a:rPr>
              <a:t>Hyperpermeability</a:t>
            </a:r>
            <a:endParaRPr lang="en-US" dirty="0">
              <a:ea typeface="+mn-lt"/>
              <a:cs typeface="+mn-lt"/>
            </a:endParaRPr>
          </a:p>
          <a:p>
            <a:endParaRPr lang="nb-NO" dirty="0">
              <a:ea typeface="+mn-lt"/>
              <a:cs typeface="+mn-lt"/>
            </a:endParaRPr>
          </a:p>
          <a:p>
            <a:endParaRPr lang="nb-NO" dirty="0"/>
          </a:p>
          <a:p>
            <a:endParaRPr lang="nb-NO" dirty="0"/>
          </a:p>
        </p:txBody>
      </p:sp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A93FB1FD-EADD-42F3-B524-9E56ACEF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B78CFF8-3E93-4287-AD0E-164046C0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5" y="5115143"/>
            <a:ext cx="7647619" cy="1742857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AF475BBF-FFE6-498E-85BA-FB5B8065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15000"/>
            <a:ext cx="3696504" cy="35001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91A5F204-2658-4501-9A75-E5A34A7FBF1A}"/>
                  </a:ext>
                </a:extLst>
              </p:cNvPr>
              <p:cNvSpPr txBox="1"/>
              <p:nvPr/>
            </p:nvSpPr>
            <p:spPr>
              <a:xfrm rot="18900000">
                <a:off x="7055738" y="3275112"/>
                <a:ext cx="11585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2.8 </a:t>
                </a:r>
                <a14:m>
                  <m:oMath xmlns:m="http://schemas.openxmlformats.org/officeDocument/2006/math">
                    <m:r>
                      <a:rPr lang="nb-NO" sz="1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nb-NO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m</a:t>
                </a:r>
              </a:p>
            </p:txBody>
          </p:sp>
        </mc:Choice>
        <mc:Fallback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91A5F204-2658-4501-9A75-E5A34A7FB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7055738" y="3275112"/>
                <a:ext cx="1158505" cy="307777"/>
              </a:xfrm>
              <a:prstGeom prst="rect">
                <a:avLst/>
              </a:prstGeom>
              <a:blipFill>
                <a:blip r:embed="rId4"/>
                <a:stretch>
                  <a:fillRect l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600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7">
            <a:extLst>
              <a:ext uri="{FF2B5EF4-FFF2-40B4-BE49-F238E27FC236}">
                <a16:creationId xmlns:a16="http://schemas.microsoft.com/office/drawing/2014/main" id="{22CB021E-17E5-4817-A064-B54741120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52033" y="1981200"/>
            <a:ext cx="677333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60CC49E2-6378-4E8C-AACB-B543C14A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248400"/>
            <a:ext cx="6858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80E85F33-64F2-DC45-8242-2D1EA2FA570D}" type="slidenum">
              <a:rPr 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46C82934-28F6-4FD5-AE2C-091ED1CE2507}"/>
                  </a:ext>
                </a:extLst>
              </p:cNvPr>
              <p:cNvSpPr txBox="1"/>
              <p:nvPr/>
            </p:nvSpPr>
            <p:spPr>
              <a:xfrm>
                <a:off x="2570830" y="1532294"/>
                <a:ext cx="4002339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Permeability = 1.36</a:t>
                </a:r>
                <a14:m>
                  <m:oMath xmlns:m="http://schemas.openxmlformats.org/officeDocument/2006/math">
                    <m:r>
                      <a:rPr lang="nb-NO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nb-NO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  <m:r>
                          <a:rPr lang="nb-NO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nb-NO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46C82934-28F6-4FD5-AE2C-091ED1CE2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830" y="1532294"/>
                <a:ext cx="4002339" cy="411651"/>
              </a:xfrm>
              <a:prstGeom prst="rect">
                <a:avLst/>
              </a:prstGeom>
              <a:blipFill>
                <a:blip r:embed="rId3"/>
                <a:stretch>
                  <a:fillRect l="-1677" t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456A09D-CD9D-4059-934A-E8D350BF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499" y="389294"/>
            <a:ext cx="3600400" cy="1143000"/>
          </a:xfrm>
        </p:spPr>
        <p:txBody>
          <a:bodyPr/>
          <a:lstStyle/>
          <a:p>
            <a:r>
              <a:rPr lang="en-US" dirty="0"/>
              <a:t>Low permeability</a:t>
            </a:r>
          </a:p>
        </p:txBody>
      </p:sp>
    </p:spTree>
    <p:extLst>
      <p:ext uri="{BB962C8B-B14F-4D97-AF65-F5344CB8AC3E}">
        <p14:creationId xmlns:p14="http://schemas.microsoft.com/office/powerpoint/2010/main" val="532891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paraply, spill&#10;&#10;Automatisk generert beskrivelse">
            <a:extLst>
              <a:ext uri="{FF2B5EF4-FFF2-40B4-BE49-F238E27FC236}">
                <a16:creationId xmlns:a16="http://schemas.microsoft.com/office/drawing/2014/main" id="{F04875F4-E5AE-4006-9050-D18FEF06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52" y="1952599"/>
            <a:ext cx="7100496" cy="4295801"/>
          </a:xfrm>
          <a:prstGeom prst="rect">
            <a:avLst/>
          </a:prstGeom>
          <a:noFill/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5B072779-3153-4510-A2D4-C6F36129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248400"/>
            <a:ext cx="6858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80E85F33-64F2-DC45-8242-2D1EA2FA570D}" type="slidenum">
              <a:rPr lang="en-US" smtClean="0"/>
              <a:pPr>
                <a:spcAft>
                  <a:spcPts val="60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3D3A0-D01F-4E3C-ABBC-EA6E740C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740" y="476672"/>
            <a:ext cx="4680520" cy="1143000"/>
          </a:xfrm>
        </p:spPr>
        <p:txBody>
          <a:bodyPr/>
          <a:lstStyle/>
          <a:p>
            <a:r>
              <a:rPr lang="en-US" dirty="0"/>
              <a:t>Increased permeability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3DEF8E99-FC58-4EAF-B9FA-5233DA6665E4}"/>
                  </a:ext>
                </a:extLst>
              </p:cNvPr>
              <p:cNvSpPr txBox="1"/>
              <p:nvPr/>
            </p:nvSpPr>
            <p:spPr>
              <a:xfrm>
                <a:off x="986654" y="1540973"/>
                <a:ext cx="4002339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Permeability = 1.36</a:t>
                </a:r>
                <a14:m>
                  <m:oMath xmlns:m="http://schemas.openxmlformats.org/officeDocument/2006/math">
                    <m:r>
                      <a:rPr lang="nb-NO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nb-NO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nb-NO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nb-NO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3DEF8E99-FC58-4EAF-B9FA-5233DA666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54" y="1540973"/>
                <a:ext cx="4002339" cy="411651"/>
              </a:xfrm>
              <a:prstGeom prst="rect">
                <a:avLst/>
              </a:prstGeom>
              <a:blipFill>
                <a:blip r:embed="rId3"/>
                <a:stretch>
                  <a:fillRect l="-1677"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9080CFEC-F5D1-43BD-B7E5-384D87BD0DEB}"/>
                  </a:ext>
                </a:extLst>
              </p:cNvPr>
              <p:cNvSpPr txBox="1"/>
              <p:nvPr/>
            </p:nvSpPr>
            <p:spPr>
              <a:xfrm>
                <a:off x="4572000" y="1540948"/>
                <a:ext cx="4002339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Permeability = 1.36</a:t>
                </a:r>
                <a14:m>
                  <m:oMath xmlns:m="http://schemas.openxmlformats.org/officeDocument/2006/math">
                    <m:r>
                      <a:rPr lang="nb-NO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nb-NO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nb-NO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nb-NO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9080CFEC-F5D1-43BD-B7E5-384D87BD0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40948"/>
                <a:ext cx="4002339" cy="411651"/>
              </a:xfrm>
              <a:prstGeom prst="rect">
                <a:avLst/>
              </a:prstGeom>
              <a:blipFill>
                <a:blip r:embed="rId4"/>
                <a:stretch>
                  <a:fillRect l="-1522"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765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kst, kart, stor, mann&#10;&#10;Automatisk generert beskrivelse">
            <a:extLst>
              <a:ext uri="{FF2B5EF4-FFF2-40B4-BE49-F238E27FC236}">
                <a16:creationId xmlns:a16="http://schemas.microsoft.com/office/drawing/2014/main" id="{26C217D3-A96C-4269-A658-B298F0F7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81" y="764704"/>
            <a:ext cx="4478238" cy="5427658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30679F29-4CC9-4D11-8891-F4FDF98C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DAF9C5B0-2F3C-4E35-87C1-ACE65FA3CEF5}"/>
                  </a:ext>
                </a:extLst>
              </p:cNvPr>
              <p:cNvSpPr txBox="1"/>
              <p:nvPr/>
            </p:nvSpPr>
            <p:spPr>
              <a:xfrm>
                <a:off x="107505" y="764704"/>
                <a:ext cx="2225376" cy="1140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Maximum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b-NO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1.36 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360 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DAF9C5B0-2F3C-4E35-87C1-ACE65FA3C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764704"/>
                <a:ext cx="2225376" cy="1140633"/>
              </a:xfrm>
              <a:prstGeom prst="rect">
                <a:avLst/>
              </a:prstGeom>
              <a:blipFill>
                <a:blip r:embed="rId3"/>
                <a:stretch>
                  <a:fillRect l="-6575" t="-4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648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74E4213A-851A-455E-A179-4057B4BE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248400"/>
            <a:ext cx="6858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80E85F33-64F2-DC45-8242-2D1EA2FA570D}" type="slidenum">
              <a:rPr lang="en-US" smtClean="0"/>
              <a:pPr>
                <a:spcAft>
                  <a:spcPts val="60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9D4BFF-2270-4A00-AD8B-91B7AF2EC78D}"/>
              </a:ext>
            </a:extLst>
          </p:cNvPr>
          <p:cNvSpPr txBox="1">
            <a:spLocks/>
          </p:cNvSpPr>
          <p:nvPr/>
        </p:nvSpPr>
        <p:spPr bwMode="auto">
          <a:xfrm>
            <a:off x="2673643" y="526443"/>
            <a:ext cx="379671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r>
              <a:rPr lang="en-US" dirty="0"/>
              <a:t>Hyperpermeability</a:t>
            </a:r>
            <a:endParaRPr lang="en-US" kern="0" dirty="0"/>
          </a:p>
        </p:txBody>
      </p:sp>
      <p:pic>
        <p:nvPicPr>
          <p:cNvPr id="4" name="Bilde 3" descr="Et bilde som inneholder sport, spill, basketball&#10;&#10;Automatisk generert beskrivelse">
            <a:extLst>
              <a:ext uri="{FF2B5EF4-FFF2-40B4-BE49-F238E27FC236}">
                <a16:creationId xmlns:a16="http://schemas.microsoft.com/office/drawing/2014/main" id="{7EB90221-7FA4-4B2A-BFE0-8B3E561C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6" y="1941164"/>
            <a:ext cx="7326127" cy="4449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D8096909-B3AF-453D-BD89-F8DD54C4864D}"/>
                  </a:ext>
                </a:extLst>
              </p:cNvPr>
              <p:cNvSpPr txBox="1"/>
              <p:nvPr/>
            </p:nvSpPr>
            <p:spPr>
              <a:xfrm>
                <a:off x="908936" y="1540948"/>
                <a:ext cx="4002339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Permeability = 1.36</a:t>
                </a:r>
                <a14:m>
                  <m:oMath xmlns:m="http://schemas.openxmlformats.org/officeDocument/2006/math">
                    <m:r>
                      <a:rPr lang="nb-NO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nb-NO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nb-NO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nb-NO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D8096909-B3AF-453D-BD89-F8DD54C48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36" y="1540948"/>
                <a:ext cx="4002339" cy="411651"/>
              </a:xfrm>
              <a:prstGeom prst="rect">
                <a:avLst/>
              </a:prstGeom>
              <a:blipFill>
                <a:blip r:embed="rId3"/>
                <a:stretch>
                  <a:fillRect l="-1522"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EA57B51F-488A-4648-B066-709AB167C10D}"/>
                  </a:ext>
                </a:extLst>
              </p:cNvPr>
              <p:cNvSpPr txBox="1"/>
              <p:nvPr/>
            </p:nvSpPr>
            <p:spPr>
              <a:xfrm>
                <a:off x="4573884" y="1561704"/>
                <a:ext cx="4002339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Permeability = 1.36</a:t>
                </a:r>
                <a14:m>
                  <m:oMath xmlns:m="http://schemas.openxmlformats.org/officeDocument/2006/math">
                    <m:r>
                      <a:rPr lang="nb-NO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nb-NO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b-NO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nb-NO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EA57B51F-488A-4648-B066-709AB167C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884" y="1561704"/>
                <a:ext cx="4002339" cy="411651"/>
              </a:xfrm>
              <a:prstGeom prst="rect">
                <a:avLst/>
              </a:prstGeom>
              <a:blipFill>
                <a:blip r:embed="rId4"/>
                <a:stretch>
                  <a:fillRect l="-1522" t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590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ssholder for innhold 8" descr="Et bilde som inneholder lang, hvit, bord, mann&#10;&#10;Automatisk generert beskrivelse">
            <a:extLst>
              <a:ext uri="{FF2B5EF4-FFF2-40B4-BE49-F238E27FC236}">
                <a16:creationId xmlns:a16="http://schemas.microsoft.com/office/drawing/2014/main" id="{98BCC881-D894-4286-BB8E-AEA12BF0D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591" y="646845"/>
            <a:ext cx="4576817" cy="5564310"/>
          </a:xfr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55D9CE95-2BBD-403D-8D3F-5C2B0971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Sylinder 3">
                <a:extLst>
                  <a:ext uri="{FF2B5EF4-FFF2-40B4-BE49-F238E27FC236}">
                    <a16:creationId xmlns:a16="http://schemas.microsoft.com/office/drawing/2014/main" id="{9BB3DA8E-D988-4A78-947C-100099FFEA1A}"/>
                  </a:ext>
                </a:extLst>
              </p:cNvPr>
              <p:cNvSpPr txBox="1"/>
              <p:nvPr/>
            </p:nvSpPr>
            <p:spPr>
              <a:xfrm>
                <a:off x="107505" y="764704"/>
                <a:ext cx="2225376" cy="11419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Maximum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b-NO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1.36 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810 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kstSylinder 3">
                <a:extLst>
                  <a:ext uri="{FF2B5EF4-FFF2-40B4-BE49-F238E27FC236}">
                    <a16:creationId xmlns:a16="http://schemas.microsoft.com/office/drawing/2014/main" id="{9BB3DA8E-D988-4A78-947C-100099FF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764704"/>
                <a:ext cx="2225376" cy="1141916"/>
              </a:xfrm>
              <a:prstGeom prst="rect">
                <a:avLst/>
              </a:prstGeom>
              <a:blipFill>
                <a:blip r:embed="rId3"/>
                <a:stretch>
                  <a:fillRect l="-6575" t="-4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D698C569-B0E5-4CF7-B83C-535C2635A71C}"/>
                  </a:ext>
                </a:extLst>
              </p:cNvPr>
              <p:cNvSpPr txBox="1"/>
              <p:nvPr/>
            </p:nvSpPr>
            <p:spPr>
              <a:xfrm>
                <a:off x="107505" y="1905337"/>
                <a:ext cx="2225376" cy="11419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Maximum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b-NO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1.36 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925 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D698C569-B0E5-4CF7-B83C-535C2635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1905337"/>
                <a:ext cx="2225376" cy="1141916"/>
              </a:xfrm>
              <a:prstGeom prst="rect">
                <a:avLst/>
              </a:prstGeom>
              <a:blipFill>
                <a:blip r:embed="rId4"/>
                <a:stretch>
                  <a:fillRect l="-6575" t="-5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989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D2E8060-7319-4A01-B80D-58AFA713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Eruption in an open space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7D7AC94-9753-4685-88DB-8031421BD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Boundary</a:t>
            </a:r>
            <a:r>
              <a:rPr lang="nb-NO" sz="2400" dirty="0"/>
              <a:t> </a:t>
            </a:r>
            <a:r>
              <a:rPr lang="en-US" sz="2400" dirty="0"/>
              <a:t>conditions</a:t>
            </a:r>
          </a:p>
          <a:p>
            <a:r>
              <a:rPr lang="en-US" sz="2400" dirty="0">
                <a:ea typeface="ヒラギノ角ゴ Pro W3"/>
                <a:cs typeface="+mn-lt"/>
              </a:rPr>
              <a:t>Inflow and outflow conditions</a:t>
            </a:r>
            <a:endParaRPr lang="en-US" sz="2400" dirty="0">
              <a:cs typeface="Arial"/>
            </a:endParaRPr>
          </a:p>
          <a:p>
            <a:r>
              <a:rPr lang="en-US" sz="2400" dirty="0">
                <a:ea typeface="+mn-lt"/>
                <a:cs typeface="+mn-lt"/>
              </a:rPr>
              <a:t>Permeability</a:t>
            </a:r>
          </a:p>
          <a:p>
            <a:pPr lvl="1"/>
            <a:r>
              <a:rPr lang="en-US" dirty="0">
                <a:ea typeface="+mn-lt"/>
                <a:cs typeface="Arial"/>
              </a:rPr>
              <a:t>Low permeability</a:t>
            </a:r>
          </a:p>
          <a:p>
            <a:pPr lvl="1"/>
            <a:r>
              <a:rPr lang="en-US" dirty="0">
                <a:ea typeface="+mn-lt"/>
                <a:cs typeface="Arial"/>
              </a:rPr>
              <a:t>Increased permeability</a:t>
            </a:r>
          </a:p>
          <a:p>
            <a:pPr lvl="1"/>
            <a:r>
              <a:rPr lang="en-US" dirty="0">
                <a:ea typeface="+mn-lt"/>
                <a:cs typeface="Arial"/>
              </a:rPr>
              <a:t>Hyperpermeability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nb-NO" dirty="0">
              <a:ea typeface="ヒラギノ角ゴ Pro W3"/>
              <a:cs typeface="+mn-lt"/>
            </a:endParaRPr>
          </a:p>
          <a:p>
            <a:endParaRPr lang="nb-NO" dirty="0">
              <a:ea typeface="+mn-lt"/>
              <a:cs typeface="+mn-lt"/>
            </a:endParaRPr>
          </a:p>
          <a:p>
            <a:endParaRPr lang="nb-NO" dirty="0"/>
          </a:p>
          <a:p>
            <a:endParaRPr lang="nb-NO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16F6356-9BCA-4E02-8F8B-D56AF511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ADFDA55C-7845-472B-8E75-95B124D8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68313"/>
            <a:ext cx="3507706" cy="3321373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46692566-11D1-45E3-BFAD-C3CC988E7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15" y="5115143"/>
            <a:ext cx="7647619" cy="1742857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0CB7D7CD-84ED-401A-98BD-04B8FE81F4A9}"/>
              </a:ext>
            </a:extLst>
          </p:cNvPr>
          <p:cNvSpPr txBox="1"/>
          <p:nvPr/>
        </p:nvSpPr>
        <p:spPr>
          <a:xfrm rot="18900000">
            <a:off x="6959429" y="3433481"/>
            <a:ext cx="1158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300 nm</a:t>
            </a:r>
          </a:p>
        </p:txBody>
      </p:sp>
    </p:spTree>
    <p:extLst>
      <p:ext uri="{BB962C8B-B14F-4D97-AF65-F5344CB8AC3E}">
        <p14:creationId xmlns:p14="http://schemas.microsoft.com/office/powerpoint/2010/main" val="422488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528E265-FE22-45FD-A8DF-FE48D950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Introduction</a:t>
            </a:r>
            <a:endParaRPr lang="en-US" b="0">
              <a:ea typeface="+mj-lt"/>
              <a:cs typeface="+mj-lt"/>
            </a:endParaRPr>
          </a:p>
          <a:p>
            <a:endParaRPr lang="en-US" b="0">
              <a:ea typeface="+mj-lt"/>
              <a:cs typeface="+mj-lt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4F00E93-C076-48A9-B55A-38009E2B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Zebrafish in </a:t>
            </a:r>
            <a:r>
              <a:rPr lang="en-US" sz="2400" dirty="0">
                <a:ea typeface="+mn-lt"/>
                <a:cs typeface="+mn-lt"/>
              </a:rPr>
              <a:t>research</a:t>
            </a:r>
            <a:endParaRPr lang="nb-NO" sz="2400" dirty="0">
              <a:ea typeface="+mn-lt"/>
              <a:cs typeface="+mn-lt"/>
            </a:endParaRPr>
          </a:p>
          <a:p>
            <a:r>
              <a:rPr lang="nb-NO" sz="2400" dirty="0"/>
              <a:t>Benefits </a:t>
            </a:r>
            <a:r>
              <a:rPr lang="en-US" sz="2400" dirty="0"/>
              <a:t>of the zebrafish</a:t>
            </a:r>
          </a:p>
          <a:p>
            <a:pPr lvl="1"/>
            <a:r>
              <a:rPr lang="en-US" dirty="0"/>
              <a:t>Small and robust</a:t>
            </a:r>
          </a:p>
          <a:p>
            <a:pPr lvl="1"/>
            <a:r>
              <a:rPr lang="en-US" dirty="0"/>
              <a:t>Grow at an extremely fast rate</a:t>
            </a:r>
          </a:p>
          <a:p>
            <a:pPr lvl="1"/>
            <a:r>
              <a:rPr lang="en-US" dirty="0"/>
              <a:t>Similar genetic structure to humans</a:t>
            </a:r>
          </a:p>
          <a:p>
            <a:pPr lvl="1"/>
            <a:r>
              <a:rPr lang="en-US" dirty="0"/>
              <a:t>Nearly transparent embryos</a:t>
            </a:r>
          </a:p>
          <a:p>
            <a:pPr lvl="1"/>
            <a:r>
              <a:rPr lang="en-US" dirty="0"/>
              <a:t>Similar genetic structure to humans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C5B59A3-2F0D-45E8-B1A3-F4B09066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A628BF-B7BD-4824-8810-86570287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437" y="1171857"/>
            <a:ext cx="4420563" cy="215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 descr="Et bilde som inneholder dyr, orm&#10;&#10;Automatisk generert beskrivelse">
            <a:extLst>
              <a:ext uri="{FF2B5EF4-FFF2-40B4-BE49-F238E27FC236}">
                <a16:creationId xmlns:a16="http://schemas.microsoft.com/office/drawing/2014/main" id="{309497C9-F207-4D55-8DD2-AE6F3AA4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725144"/>
            <a:ext cx="7696200" cy="16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92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7">
            <a:extLst>
              <a:ext uri="{FF2B5EF4-FFF2-40B4-BE49-F238E27FC236}">
                <a16:creationId xmlns:a16="http://schemas.microsoft.com/office/drawing/2014/main" id="{1856A29F-71D8-45DC-B0CC-45A5F2D8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79369" y="1981200"/>
            <a:ext cx="611866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4C3DA96E-5E1D-4090-ADF1-42D7504F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248400"/>
            <a:ext cx="6858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80E85F33-64F2-DC45-8242-2D1EA2FA570D}" type="slidenum">
              <a:rPr lang="en-US" smtClean="0"/>
              <a:pPr>
                <a:spcAft>
                  <a:spcPts val="600"/>
                </a:spcAft>
                <a:defRPr/>
              </a:pPr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D5CE7A-9DEA-4596-B489-E4C51D92E9CF}"/>
              </a:ext>
            </a:extLst>
          </p:cNvPr>
          <p:cNvSpPr txBox="1">
            <a:spLocks/>
          </p:cNvSpPr>
          <p:nvPr/>
        </p:nvSpPr>
        <p:spPr bwMode="auto">
          <a:xfrm>
            <a:off x="1143000" y="990600"/>
            <a:ext cx="769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C6D1127B-11CE-478E-8266-94038B9D6F9B}"/>
                  </a:ext>
                </a:extLst>
              </p:cNvPr>
              <p:cNvSpPr txBox="1"/>
              <p:nvPr/>
            </p:nvSpPr>
            <p:spPr>
              <a:xfrm>
                <a:off x="2570830" y="1532294"/>
                <a:ext cx="4002339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Permeability = 1.36</a:t>
                </a:r>
                <a14:m>
                  <m:oMath xmlns:m="http://schemas.openxmlformats.org/officeDocument/2006/math">
                    <m:r>
                      <a:rPr lang="nb-NO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nb-NO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  <m:r>
                          <a:rPr lang="nb-NO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nb-NO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C6D1127B-11CE-478E-8266-94038B9D6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830" y="1532294"/>
                <a:ext cx="4002339" cy="411651"/>
              </a:xfrm>
              <a:prstGeom prst="rect">
                <a:avLst/>
              </a:prstGeom>
              <a:blipFill>
                <a:blip r:embed="rId3"/>
                <a:stretch>
                  <a:fillRect l="-1677" t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CB03371B-2A2B-482C-8186-516E87A8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499" y="389294"/>
            <a:ext cx="3600400" cy="1143000"/>
          </a:xfrm>
        </p:spPr>
        <p:txBody>
          <a:bodyPr/>
          <a:lstStyle/>
          <a:p>
            <a:r>
              <a:rPr lang="en-US" dirty="0"/>
              <a:t>Low permeability</a:t>
            </a:r>
          </a:p>
        </p:txBody>
      </p:sp>
    </p:spTree>
    <p:extLst>
      <p:ext uri="{BB962C8B-B14F-4D97-AF65-F5344CB8AC3E}">
        <p14:creationId xmlns:p14="http://schemas.microsoft.com/office/powerpoint/2010/main" val="174195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Et bilde som inneholder paraply, regn&#10;&#10;Automatisk generert beskrivelse">
            <a:extLst>
              <a:ext uri="{FF2B5EF4-FFF2-40B4-BE49-F238E27FC236}">
                <a16:creationId xmlns:a16="http://schemas.microsoft.com/office/drawing/2014/main" id="{1DC85C80-DC07-4175-9C99-29FF63B5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25" y="1661184"/>
            <a:ext cx="7181150" cy="4829324"/>
          </a:xfrm>
          <a:prstGeom prst="rect">
            <a:avLst/>
          </a:prstGeom>
          <a:noFill/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6520CBAB-63F6-4060-9CCB-CEFAF2BCF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248400"/>
            <a:ext cx="6858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80E85F33-64F2-DC45-8242-2D1EA2FA570D}" type="slidenum">
              <a:rPr lang="en-US" smtClean="0"/>
              <a:pPr>
                <a:spcAft>
                  <a:spcPts val="600"/>
                </a:spcAft>
                <a:defRPr/>
              </a:pPr>
              <a:t>32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61BEFB-D11E-4411-9782-22B7FCBB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740" y="476672"/>
            <a:ext cx="4680520" cy="1143000"/>
          </a:xfrm>
        </p:spPr>
        <p:txBody>
          <a:bodyPr/>
          <a:lstStyle/>
          <a:p>
            <a:r>
              <a:rPr lang="en-US" dirty="0"/>
              <a:t>Increased permeability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0D8B14DD-1F61-412F-A634-25FD1C06CDB8}"/>
                  </a:ext>
                </a:extLst>
              </p:cNvPr>
              <p:cNvSpPr txBox="1"/>
              <p:nvPr/>
            </p:nvSpPr>
            <p:spPr>
              <a:xfrm>
                <a:off x="899592" y="1230999"/>
                <a:ext cx="4002339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Permeability = 1.36</a:t>
                </a:r>
                <a14:m>
                  <m:oMath xmlns:m="http://schemas.openxmlformats.org/officeDocument/2006/math">
                    <m:r>
                      <a:rPr lang="nb-NO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nb-NO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nb-NO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nb-NO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0D8B14DD-1F61-412F-A634-25FD1C06C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230999"/>
                <a:ext cx="4002339" cy="411651"/>
              </a:xfrm>
              <a:prstGeom prst="rect">
                <a:avLst/>
              </a:prstGeom>
              <a:blipFill>
                <a:blip r:embed="rId3"/>
                <a:stretch>
                  <a:fillRect l="-1677"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80AE6654-B2B9-49E7-90F1-C12451BA7A3A}"/>
                  </a:ext>
                </a:extLst>
              </p:cNvPr>
              <p:cNvSpPr txBox="1"/>
              <p:nvPr/>
            </p:nvSpPr>
            <p:spPr>
              <a:xfrm>
                <a:off x="4575795" y="1240266"/>
                <a:ext cx="4002339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Permeability = 1.36</a:t>
                </a:r>
                <a14:m>
                  <m:oMath xmlns:m="http://schemas.openxmlformats.org/officeDocument/2006/math">
                    <m:r>
                      <a:rPr lang="nb-NO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nb-NO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nb-NO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nb-NO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80AE6654-B2B9-49E7-90F1-C12451BA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795" y="1240266"/>
                <a:ext cx="4002339" cy="411651"/>
              </a:xfrm>
              <a:prstGeom prst="rect">
                <a:avLst/>
              </a:prstGeom>
              <a:blipFill>
                <a:blip r:embed="rId4"/>
                <a:stretch>
                  <a:fillRect l="-1677" t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41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vann, hvit, stor&#10;&#10;Automatisk generert beskrivelse">
            <a:extLst>
              <a:ext uri="{FF2B5EF4-FFF2-40B4-BE49-F238E27FC236}">
                <a16:creationId xmlns:a16="http://schemas.microsoft.com/office/drawing/2014/main" id="{94AAE300-AA6C-4486-86CD-C01D9A5C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28" y="648072"/>
            <a:ext cx="5693543" cy="5561856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C17E4495-B818-4052-97A5-C3688677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97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Et bilde som inneholder paraply, fargerik, båt, drage&#10;&#10;Automatisk generert beskrivelse">
            <a:extLst>
              <a:ext uri="{FF2B5EF4-FFF2-40B4-BE49-F238E27FC236}">
                <a16:creationId xmlns:a16="http://schemas.microsoft.com/office/drawing/2014/main" id="{2B408C35-3229-4D8F-B9DF-4B66FEF9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52" y="1619672"/>
            <a:ext cx="7182313" cy="4848061"/>
          </a:xfrm>
          <a:prstGeom prst="rect">
            <a:avLst/>
          </a:prstGeom>
          <a:noFill/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509FC83B-61A3-44A8-A40F-9D4C9973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248400"/>
            <a:ext cx="6858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80E85F33-64F2-DC45-8242-2D1EA2FA570D}" type="slidenum">
              <a:rPr lang="en-US" smtClean="0"/>
              <a:pPr>
                <a:spcAft>
                  <a:spcPts val="600"/>
                </a:spcAft>
                <a:defRPr/>
              </a:pPr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7755A164-6F41-495F-856D-4089FDB6F953}"/>
                  </a:ext>
                </a:extLst>
              </p:cNvPr>
              <p:cNvSpPr txBox="1"/>
              <p:nvPr/>
            </p:nvSpPr>
            <p:spPr>
              <a:xfrm>
                <a:off x="985388" y="1208959"/>
                <a:ext cx="4002339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Permeability = 1.36</a:t>
                </a:r>
                <a14:m>
                  <m:oMath xmlns:m="http://schemas.openxmlformats.org/officeDocument/2006/math">
                    <m:r>
                      <a:rPr lang="nb-NO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nb-NO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nb-NO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nb-NO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7755A164-6F41-495F-856D-4089FDB6F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88" y="1208959"/>
                <a:ext cx="4002339" cy="411651"/>
              </a:xfrm>
              <a:prstGeom prst="rect">
                <a:avLst/>
              </a:prstGeom>
              <a:blipFill>
                <a:blip r:embed="rId3"/>
                <a:stretch>
                  <a:fillRect l="-1677" t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E242A3CE-E1C2-42DB-AB2B-BDDFC89FC492}"/>
                  </a:ext>
                </a:extLst>
              </p:cNvPr>
              <p:cNvSpPr txBox="1"/>
              <p:nvPr/>
            </p:nvSpPr>
            <p:spPr>
              <a:xfrm>
                <a:off x="4661591" y="1218226"/>
                <a:ext cx="4002339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Permeability = 1.36</a:t>
                </a:r>
                <a14:m>
                  <m:oMath xmlns:m="http://schemas.openxmlformats.org/officeDocument/2006/math">
                    <m:r>
                      <a:rPr lang="nb-NO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nb-NO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b-NO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nb-NO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nb-NO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E242A3CE-E1C2-42DB-AB2B-BDDFC89FC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591" y="1218226"/>
                <a:ext cx="4002339" cy="411651"/>
              </a:xfrm>
              <a:prstGeom prst="rect">
                <a:avLst/>
              </a:prstGeom>
              <a:blipFill>
                <a:blip r:embed="rId4"/>
                <a:stretch>
                  <a:fillRect l="-1677"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31D8127D-1D03-43D5-8A6D-69DD90CF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48" y="400214"/>
            <a:ext cx="4680520" cy="1143000"/>
          </a:xfrm>
        </p:spPr>
        <p:txBody>
          <a:bodyPr/>
          <a:lstStyle/>
          <a:p>
            <a:r>
              <a:rPr lang="en-US" dirty="0"/>
              <a:t>Hyperpermeability</a:t>
            </a:r>
          </a:p>
        </p:txBody>
      </p:sp>
    </p:spTree>
    <p:extLst>
      <p:ext uri="{BB962C8B-B14F-4D97-AF65-F5344CB8AC3E}">
        <p14:creationId xmlns:p14="http://schemas.microsoft.com/office/powerpoint/2010/main" val="3840485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sitter, hvit, vann, bord&#10;&#10;Automatisk generert beskrivelse">
            <a:extLst>
              <a:ext uri="{FF2B5EF4-FFF2-40B4-BE49-F238E27FC236}">
                <a16:creationId xmlns:a16="http://schemas.microsoft.com/office/drawing/2014/main" id="{CF879F0E-3D03-47BE-9B0E-08650B3E4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749722"/>
            <a:ext cx="5760640" cy="5358555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DD598007-A554-44C8-A4F7-2C85A01CB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3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0ADC2D-4A5D-4D61-BCC6-3D0038FE8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Pressure change</a:t>
            </a:r>
          </a:p>
          <a:p>
            <a:pPr lvl="1"/>
            <a:r>
              <a:rPr lang="en-US" dirty="0"/>
              <a:t>From available data: 0.03340 </a:t>
            </a:r>
            <a:r>
              <a:rPr lang="en-US" i="1" dirty="0"/>
              <a:t>Pa</a:t>
            </a:r>
          </a:p>
          <a:p>
            <a:pPr lvl="2"/>
            <a:r>
              <a:rPr lang="en-US" dirty="0"/>
              <a:t>Poiseuille’s equation:</a:t>
            </a:r>
            <a:endParaRPr lang="en-US" i="1" dirty="0"/>
          </a:p>
          <a:p>
            <a:pPr lvl="1"/>
            <a:r>
              <a:rPr lang="en-US" dirty="0"/>
              <a:t>From the numerical experiments: 0.0140 </a:t>
            </a:r>
            <a:r>
              <a:rPr lang="en-US" i="1" dirty="0"/>
              <a:t>Pa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D6AE2FF-8632-48FC-8EDD-3F2BB7D7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325D29ED-B68C-41BE-BF8F-0CD1C03C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1143000"/>
          </a:xfrm>
        </p:spPr>
        <p:txBody>
          <a:bodyPr/>
          <a:lstStyle/>
          <a:p>
            <a:r>
              <a:rPr lang="en-US" dirty="0"/>
              <a:t>Velocity and Pressure Development</a:t>
            </a:r>
          </a:p>
        </p:txBody>
      </p:sp>
      <p:pic>
        <p:nvPicPr>
          <p:cNvPr id="8" name="Bilde 7" descr="Et bilde som inneholder tekst, kart&#10;&#10;Automatisk generert beskrivelse">
            <a:extLst>
              <a:ext uri="{FF2B5EF4-FFF2-40B4-BE49-F238E27FC236}">
                <a16:creationId xmlns:a16="http://schemas.microsoft.com/office/drawing/2014/main" id="{CC6D6E15-3776-4F71-B76F-80546E916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9965"/>
            <a:ext cx="3779912" cy="2855413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1E332375-3F9B-4627-B033-B7B9AE3E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1" y="3749159"/>
            <a:ext cx="3848099" cy="28860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31F12F86-9133-4F20-B623-40F45143FA45}"/>
                  </a:ext>
                </a:extLst>
              </p:cNvPr>
              <p:cNvSpPr txBox="1"/>
              <p:nvPr/>
            </p:nvSpPr>
            <p:spPr>
              <a:xfrm>
                <a:off x="4838700" y="2890319"/>
                <a:ext cx="1216680" cy="435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nb-NO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𝑢𝐿</m:t>
                        </m:r>
                      </m:num>
                      <m:den>
                        <m:sSup>
                          <m:sSup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31F12F86-9133-4F20-B623-40F45143F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700" y="2890319"/>
                <a:ext cx="1216680" cy="435440"/>
              </a:xfrm>
              <a:prstGeom prst="rect">
                <a:avLst/>
              </a:prstGeom>
              <a:blipFill>
                <a:blip r:embed="rId4"/>
                <a:stretch>
                  <a:fillRect l="-7538" t="-2778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42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190ADC2D-4A5D-4D61-BCC6-3D0038FE89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Pressure change</a:t>
                </a:r>
              </a:p>
              <a:p>
                <a:r>
                  <a:rPr lang="en-US" sz="2400" dirty="0"/>
                  <a:t>Velocity development</a:t>
                </a:r>
              </a:p>
              <a:p>
                <a:pPr lvl="1"/>
                <a:r>
                  <a:rPr lang="en-US" sz="2000" dirty="0"/>
                  <a:t>From available data: 300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b-NO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nb-NO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nb-NO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000" dirty="0"/>
                  <a:t> 	</a:t>
                </a:r>
              </a:p>
              <a:p>
                <a:pPr lvl="1"/>
                <a:r>
                  <a:rPr lang="en-US" sz="2000" dirty="0"/>
                  <a:t>From the numerical experiments: 313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b-N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nb-N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nb-N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190ADC2D-4A5D-4D61-BCC6-3D0038FE8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9" t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D6AE2FF-8632-48FC-8EDD-3F2BB7D7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325D29ED-B68C-41BE-BF8F-0CD1C03C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1143000"/>
          </a:xfrm>
        </p:spPr>
        <p:txBody>
          <a:bodyPr/>
          <a:lstStyle/>
          <a:p>
            <a:r>
              <a:rPr lang="en-US" dirty="0"/>
              <a:t>Velocity and Pressure Development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DC1FE57C-D7AE-4B31-9FE1-39ECE14F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933056"/>
            <a:ext cx="3600400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99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0ADC2D-4A5D-4D61-BCC6-3D0038FE8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Pressure change</a:t>
            </a:r>
          </a:p>
          <a:p>
            <a:r>
              <a:rPr lang="en-US" dirty="0"/>
              <a:t>Velocity development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D6AE2FF-8632-48FC-8EDD-3F2BB7D7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325D29ED-B68C-41BE-BF8F-0CD1C03C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1143000"/>
          </a:xfrm>
        </p:spPr>
        <p:txBody>
          <a:bodyPr/>
          <a:lstStyle/>
          <a:p>
            <a:r>
              <a:rPr lang="en-US" dirty="0"/>
              <a:t>Velocity and Pressure Development</a:t>
            </a:r>
          </a:p>
        </p:txBody>
      </p:sp>
      <p:pic>
        <p:nvPicPr>
          <p:cNvPr id="6" name="Bilde 5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B547A425-3FD0-4D35-9A30-6868FFD6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636912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45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0ADC2D-4A5D-4D61-BCC6-3D0038FE8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Pressure change</a:t>
            </a:r>
          </a:p>
          <a:p>
            <a:r>
              <a:rPr lang="en-US" dirty="0"/>
              <a:t>Velocity development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D6AE2FF-8632-48FC-8EDD-3F2BB7D7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325D29ED-B68C-41BE-BF8F-0CD1C03C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1143000"/>
          </a:xfrm>
        </p:spPr>
        <p:txBody>
          <a:bodyPr/>
          <a:lstStyle/>
          <a:p>
            <a:r>
              <a:rPr lang="en-US" dirty="0"/>
              <a:t>Velocity and Pressure Development</a:t>
            </a:r>
          </a:p>
        </p:txBody>
      </p:sp>
      <p:pic>
        <p:nvPicPr>
          <p:cNvPr id="6" name="Bilde 5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B547A425-3FD0-4D35-9A30-6868FFD6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636912"/>
            <a:ext cx="4064000" cy="30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 9">
                <a:extLst>
                  <a:ext uri="{FF2B5EF4-FFF2-40B4-BE49-F238E27FC236}">
                    <a16:creationId xmlns:a16="http://schemas.microsoft.com/office/drawing/2014/main" id="{BF82279A-2229-4365-A984-01CE9CD6FD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4776799"/>
                  </p:ext>
                </p:extLst>
              </p:nvPr>
            </p:nvGraphicFramePr>
            <p:xfrm>
              <a:off x="1043490" y="3164668"/>
              <a:ext cx="3528392" cy="3101072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76264">
                      <a:extLst>
                        <a:ext uri="{9D8B030D-6E8A-4147-A177-3AD203B41FA5}">
                          <a16:colId xmlns:a16="http://schemas.microsoft.com/office/drawing/2014/main" val="382744441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826848560"/>
                        </a:ext>
                      </a:extLst>
                    </a:gridCol>
                  </a:tblGrid>
                  <a:tr h="387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Permeability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7049035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1.36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14:m>
                            <m:oMath xmlns:m="http://schemas.openxmlformats.org/officeDocument/2006/math">
                              <m:r>
                                <a:rPr lang="nb-NO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5997276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1.36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</a:t>
                          </a:r>
                          <a14:m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6477013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1.36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</a:t>
                          </a:r>
                          <a14:m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6435131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1.36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 </a:t>
                          </a:r>
                          <a14:m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990144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1.36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 </a:t>
                          </a:r>
                          <a14:m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9462480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1.36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 </a:t>
                          </a:r>
                          <a14:m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8332396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1.36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120 </a:t>
                          </a:r>
                          <a14:m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8068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 9">
                <a:extLst>
                  <a:ext uri="{FF2B5EF4-FFF2-40B4-BE49-F238E27FC236}">
                    <a16:creationId xmlns:a16="http://schemas.microsoft.com/office/drawing/2014/main" id="{BF82279A-2229-4365-A984-01CE9CD6FD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4776799"/>
                  </p:ext>
                </p:extLst>
              </p:nvPr>
            </p:nvGraphicFramePr>
            <p:xfrm>
              <a:off x="1043490" y="3164668"/>
              <a:ext cx="3528392" cy="3101072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76264">
                      <a:extLst>
                        <a:ext uri="{9D8B030D-6E8A-4147-A177-3AD203B41FA5}">
                          <a16:colId xmlns:a16="http://schemas.microsoft.com/office/drawing/2014/main" val="382744441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826848560"/>
                        </a:ext>
                      </a:extLst>
                    </a:gridCol>
                  </a:tblGrid>
                  <a:tr h="387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Permeability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7049035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56" t="-109524" r="-49744" b="-6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06878" t="-109524" r="-2646" b="-6253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5997276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56" t="-206250" r="-49744" b="-5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06878" t="-206250" r="-2646" b="-5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6477013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56" t="-306250" r="-49744" b="-4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06878" t="-306250" r="-2646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435131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56" t="-412698" r="-49744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06878" t="-412698" r="-2646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990144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56" t="-504688" r="-497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06878" t="-504688" r="-2646" b="-2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9462480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56" t="-614286" r="-49744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06878" t="-614286" r="-2646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32396"/>
                      </a:ext>
                    </a:extLst>
                  </a:tr>
                  <a:tr h="387634"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56" t="-703125" r="-4974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206878" t="-703125" r="-2646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0684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9452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775DAF-FC5D-4CB1-A875-22D8DD4D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89ACD7-96D2-4315-8D72-633C334E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Stationary </a:t>
            </a:r>
            <a:r>
              <a:rPr lang="nb-NO" sz="2400" dirty="0"/>
              <a:t>L</a:t>
            </a:r>
            <a:r>
              <a:rPr lang="nb-NO" sz="2400" baseline="30000" dirty="0"/>
              <a:t>2</a:t>
            </a:r>
            <a:r>
              <a:rPr lang="nb-NO" sz="2400" dirty="0"/>
              <a:t>-f</a:t>
            </a:r>
            <a:r>
              <a:rPr lang="nb-NO" sz="2400" dirty="0">
                <a:ea typeface="+mn-lt"/>
                <a:cs typeface="+mn-lt"/>
              </a:rPr>
              <a:t>ormulation</a:t>
            </a:r>
            <a:r>
              <a:rPr lang="en-US" sz="2400" dirty="0"/>
              <a:t> of coupled Darcy-Stokes discretized with Taylor-Hood elements was implemented on a two-dimensional mesh.</a:t>
            </a:r>
          </a:p>
          <a:p>
            <a:r>
              <a:rPr lang="en-US" sz="2400" dirty="0"/>
              <a:t>The impact of permeability on eruption development.</a:t>
            </a:r>
          </a:p>
          <a:p>
            <a:r>
              <a:rPr lang="en-US" sz="2400" dirty="0"/>
              <a:t>A robust model for fluid behave have been generated.</a:t>
            </a:r>
          </a:p>
          <a:p>
            <a:r>
              <a:rPr lang="en-US" sz="2400" dirty="0"/>
              <a:t>Relative good comparison with </a:t>
            </a:r>
            <a:r>
              <a:rPr lang="en-US" sz="2400" dirty="0">
                <a:ea typeface="+mn-lt"/>
                <a:cs typeface="+mn-lt"/>
              </a:rPr>
              <a:t>available experimental data.</a:t>
            </a:r>
            <a:endParaRPr lang="en-US" sz="2400" dirty="0">
              <a:cs typeface="Arial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8F8C418-F85B-47D2-8000-E5168DA5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528E265-FE22-45FD-A8DF-FE48D950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Introduction</a:t>
            </a:r>
            <a:endParaRPr lang="en-US" b="0" dirty="0">
              <a:ea typeface="+mj-lt"/>
              <a:cs typeface="+mj-lt"/>
            </a:endParaRPr>
          </a:p>
          <a:p>
            <a:endParaRPr lang="en-US" b="0" dirty="0">
              <a:ea typeface="+mj-lt"/>
              <a:cs typeface="+mj-lt"/>
            </a:endParaRP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C5B59A3-2F0D-45E8-B1A3-F4B09066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Bilde 4" descr="Et bilde som inneholder spill, baseball&#10;&#10;Automatisk generert beskrivelse">
            <a:extLst>
              <a:ext uri="{FF2B5EF4-FFF2-40B4-BE49-F238E27FC236}">
                <a16:creationId xmlns:a16="http://schemas.microsoft.com/office/drawing/2014/main" id="{6140D3F3-3232-4282-9591-F3643E97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398068"/>
            <a:ext cx="3621732" cy="3621732"/>
          </a:xfrm>
          <a:prstGeom prst="rect">
            <a:avLst/>
          </a:prstGeom>
        </p:spPr>
      </p:pic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CE028C98-FD02-4F1A-85B3-4947DB0FB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81200"/>
            <a:ext cx="7696200" cy="4114800"/>
          </a:xfrm>
        </p:spPr>
        <p:txBody>
          <a:bodyPr/>
          <a:lstStyle/>
          <a:p>
            <a:r>
              <a:rPr lang="en-US" dirty="0"/>
              <a:t>Zebrafish: </a:t>
            </a:r>
            <a:r>
              <a:rPr lang="en-US" dirty="0">
                <a:ea typeface="+mn-lt"/>
                <a:cs typeface="+mn-lt"/>
              </a:rPr>
              <a:t>cancer research</a:t>
            </a:r>
          </a:p>
          <a:p>
            <a:pPr lvl="1"/>
            <a:r>
              <a:rPr lang="en-US" dirty="0"/>
              <a:t>Endothelial cells</a:t>
            </a:r>
          </a:p>
          <a:p>
            <a:r>
              <a:rPr lang="en-US" dirty="0">
                <a:ea typeface="+mn-lt"/>
                <a:cs typeface="+mn-lt"/>
              </a:rPr>
              <a:t>Permeability</a:t>
            </a:r>
            <a:endParaRPr lang="en-US" dirty="0">
              <a:cs typeface="+mn-lt"/>
            </a:endParaRPr>
          </a:p>
          <a:p>
            <a:endParaRPr lang="nb-NO" dirty="0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74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ABCBCC4-38C6-4CF5-9E26-6124D32E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FF66E6AE-6583-43B6-9A66-554D458412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0" y="1981200"/>
                <a:ext cx="7696200" cy="4114800"/>
              </a:xfrm>
            </p:spPr>
            <p:txBody>
              <a:bodyPr/>
              <a:lstStyle/>
              <a:p>
                <a:r>
                  <a:rPr lang="en-US" sz="2400" dirty="0"/>
                  <a:t>Better view of an eruption development can be accomplished by increasing the permeability with a smaller factor. </a:t>
                </a:r>
              </a:p>
              <a:p>
                <a:r>
                  <a:rPr lang="en-US" sz="2400" dirty="0"/>
                  <a:t>Converting the Stokes equation from stationary to non-stationary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nb-NO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nb-NO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 lvl="0"/>
                <a:r>
                  <a:rPr lang="en-US" sz="2400" dirty="0"/>
                  <a:t>Introducing a more realistic three-dimensional geometry for the numerical method. </a:t>
                </a:r>
                <a:endParaRPr lang="nb-NO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FF66E6AE-6583-43B6-9A66-554D45841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981200"/>
                <a:ext cx="7696200" cy="4114800"/>
              </a:xfrm>
              <a:blipFill>
                <a:blip r:embed="rId2"/>
                <a:stretch>
                  <a:fillRect l="-1109" t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8E75FB1-7DD8-43A8-8F93-7D8DCD46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B0B443-80AF-4140-A88F-E55395795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0" y="2857500"/>
            <a:ext cx="5760640" cy="1143000"/>
          </a:xfrm>
        </p:spPr>
        <p:txBody>
          <a:bodyPr/>
          <a:lstStyle/>
          <a:p>
            <a:r>
              <a:rPr lang="en-US" b="0" dirty="0"/>
              <a:t> Thank you for your attention </a:t>
            </a:r>
            <a:endParaRPr lang="en-US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F1DBBE0-6F3A-4E61-AF7C-AE9FFE50A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5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528E265-FE22-45FD-A8DF-FE48D950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Introduction</a:t>
            </a:r>
            <a:endParaRPr lang="en-US" b="0" dirty="0">
              <a:ea typeface="+mj-lt"/>
              <a:cs typeface="+mj-lt"/>
            </a:endParaRPr>
          </a:p>
          <a:p>
            <a:endParaRPr lang="en-US" b="0" dirty="0">
              <a:ea typeface="+mj-lt"/>
              <a:cs typeface="+mj-lt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4F00E93-C076-48A9-B55A-38009E2B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Zebrafish: </a:t>
            </a:r>
            <a:r>
              <a:rPr lang="en-US" dirty="0">
                <a:ea typeface="+mn-lt"/>
                <a:cs typeface="+mn-lt"/>
              </a:rPr>
              <a:t>cancer research</a:t>
            </a:r>
          </a:p>
          <a:p>
            <a:pPr lvl="1"/>
            <a:r>
              <a:rPr lang="en-US" dirty="0"/>
              <a:t>Endothelial cells</a:t>
            </a:r>
          </a:p>
          <a:p>
            <a:r>
              <a:rPr lang="en-US" dirty="0">
                <a:ea typeface="+mn-lt"/>
                <a:cs typeface="+mn-lt"/>
              </a:rPr>
              <a:t>Permeability</a:t>
            </a:r>
            <a:endParaRPr lang="en-US" dirty="0">
              <a:cs typeface="+mn-lt"/>
            </a:endParaRPr>
          </a:p>
          <a:p>
            <a:endParaRPr lang="nb-NO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C5B59A3-2F0D-45E8-B1A3-F4B09066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E8BD9C60-6C5B-431C-B89E-85F21FBE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90" y="3933056"/>
            <a:ext cx="7647619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76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4F00E93-C076-48A9-B55A-38009E2B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Zebrafish: </a:t>
            </a:r>
            <a:r>
              <a:rPr lang="en-US" dirty="0">
                <a:ea typeface="+mn-lt"/>
                <a:cs typeface="+mn-lt"/>
              </a:rPr>
              <a:t>cancer research</a:t>
            </a:r>
          </a:p>
          <a:p>
            <a:pPr lvl="1"/>
            <a:r>
              <a:rPr lang="en-US" dirty="0"/>
              <a:t>Endothelial cells</a:t>
            </a:r>
          </a:p>
          <a:p>
            <a:r>
              <a:rPr lang="en-US" dirty="0">
                <a:ea typeface="+mn-lt"/>
                <a:cs typeface="+mn-lt"/>
              </a:rPr>
              <a:t>Permeability</a:t>
            </a:r>
          </a:p>
          <a:p>
            <a:r>
              <a:rPr lang="en-US" dirty="0">
                <a:ea typeface="+mn-lt"/>
                <a:cs typeface="+mn-lt"/>
              </a:rPr>
              <a:t>Available experimental data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In nature nanotechnology</a:t>
            </a:r>
          </a:p>
          <a:p>
            <a:pPr lvl="1"/>
            <a:r>
              <a:rPr lang="en-US" dirty="0"/>
              <a:t>Julien </a:t>
            </a:r>
            <a:r>
              <a:rPr lang="en-US" dirty="0" err="1"/>
              <a:t>Resseguier</a:t>
            </a:r>
            <a:endParaRPr lang="en-US" dirty="0"/>
          </a:p>
          <a:p>
            <a:pPr lvl="2"/>
            <a:r>
              <a:rPr lang="nb-NO" dirty="0"/>
              <a:t>Department </a:t>
            </a:r>
            <a:r>
              <a:rPr lang="en-US" dirty="0"/>
              <a:t>of</a:t>
            </a:r>
            <a:r>
              <a:rPr lang="nb-NO" dirty="0"/>
              <a:t> </a:t>
            </a:r>
            <a:r>
              <a:rPr lang="en-US" dirty="0"/>
              <a:t>Biosciences</a:t>
            </a:r>
          </a:p>
          <a:p>
            <a:pPr lvl="1"/>
            <a:r>
              <a:rPr lang="en-US" dirty="0" err="1"/>
              <a:t>Petter</a:t>
            </a:r>
            <a:r>
              <a:rPr lang="en-US" dirty="0"/>
              <a:t> </a:t>
            </a:r>
            <a:r>
              <a:rPr lang="en-US" dirty="0" err="1"/>
              <a:t>Vollestad</a:t>
            </a:r>
            <a:endParaRPr lang="en-US" dirty="0"/>
          </a:p>
          <a:p>
            <a:pPr lvl="2"/>
            <a:r>
              <a:rPr lang="en-US" dirty="0"/>
              <a:t>PhD</a:t>
            </a:r>
            <a:r>
              <a:rPr lang="nb-NO" dirty="0"/>
              <a:t> </a:t>
            </a:r>
            <a:r>
              <a:rPr lang="en-US" dirty="0"/>
              <a:t>Candidate</a:t>
            </a:r>
            <a:r>
              <a:rPr lang="nb-NO" dirty="0"/>
              <a:t>	</a:t>
            </a:r>
            <a:endParaRPr lang="en-US" dirty="0"/>
          </a:p>
          <a:p>
            <a:pPr lvl="1"/>
            <a:endParaRPr lang="en-US" dirty="0">
              <a:cs typeface="+mn-lt"/>
            </a:endParaRPr>
          </a:p>
          <a:p>
            <a:endParaRPr lang="nb-NO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C5B59A3-2F0D-45E8-B1A3-F4B09066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Bilde 4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B4F3F38F-49FD-40AF-AA17-F6B8B90AF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444" y="1651339"/>
            <a:ext cx="3347864" cy="4368461"/>
          </a:xfrm>
          <a:prstGeom prst="rect">
            <a:avLst/>
          </a:prstGeom>
        </p:spPr>
      </p:pic>
      <p:sp>
        <p:nvSpPr>
          <p:cNvPr id="8" name="Tittel 1">
            <a:extLst>
              <a:ext uri="{FF2B5EF4-FFF2-40B4-BE49-F238E27FC236}">
                <a16:creationId xmlns:a16="http://schemas.microsoft.com/office/drawing/2014/main" id="{36A4AE37-FCCE-4BFB-8320-58D6BCAB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114300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Introduction</a:t>
            </a:r>
            <a:endParaRPr lang="en-US" b="0" dirty="0">
              <a:ea typeface="+mj-lt"/>
              <a:cs typeface="+mj-lt"/>
            </a:endParaRPr>
          </a:p>
          <a:p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615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A9A6DB1A-7E81-44A1-929C-E67813E4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7" name="Tittel 1">
            <a:extLst>
              <a:ext uri="{FF2B5EF4-FFF2-40B4-BE49-F238E27FC236}">
                <a16:creationId xmlns:a16="http://schemas.microsoft.com/office/drawing/2014/main" id="{C02EDD5B-21C5-4E68-B58F-838D893A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80" y="620688"/>
            <a:ext cx="7696200" cy="1143000"/>
          </a:xfrm>
        </p:spPr>
        <p:txBody>
          <a:bodyPr/>
          <a:lstStyle/>
          <a:p>
            <a:pPr algn="ctr"/>
            <a:r>
              <a:rPr lang="en-US" dirty="0"/>
              <a:t>Data from Julien </a:t>
            </a:r>
            <a:r>
              <a:rPr lang="en-US" dirty="0" err="1"/>
              <a:t>Resseguier</a:t>
            </a:r>
            <a:br>
              <a:rPr lang="en-US" dirty="0"/>
            </a:br>
            <a:endParaRPr lang="en-US" b="0" dirty="0">
              <a:ea typeface="+mj-lt"/>
              <a:cs typeface="+mj-lt"/>
            </a:endParaRPr>
          </a:p>
        </p:txBody>
      </p:sp>
      <p:pic>
        <p:nvPicPr>
          <p:cNvPr id="4" name="Bilde 3" descr="Et bilde som inneholder holder, hvit, gruppe, stående&#10;&#10;Automatisk generert beskrivelse">
            <a:extLst>
              <a:ext uri="{FF2B5EF4-FFF2-40B4-BE49-F238E27FC236}">
                <a16:creationId xmlns:a16="http://schemas.microsoft.com/office/drawing/2014/main" id="{293ACABB-C306-4FE5-B2A8-C646ADD1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6973"/>
            <a:ext cx="7560840" cy="3142075"/>
          </a:xfrm>
          <a:prstGeom prst="rect">
            <a:avLst/>
          </a:prstGeom>
        </p:spPr>
      </p:pic>
      <p:pic>
        <p:nvPicPr>
          <p:cNvPr id="8" name="Bilde 7" descr="Et bilde som inneholder utendørs, spill, ung&#10;&#10;Automatisk generert beskrivelse">
            <a:extLst>
              <a:ext uri="{FF2B5EF4-FFF2-40B4-BE49-F238E27FC236}">
                <a16:creationId xmlns:a16="http://schemas.microsoft.com/office/drawing/2014/main" id="{7790E776-31FC-420A-911F-2D252F1E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8" y="4559048"/>
            <a:ext cx="7572684" cy="22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3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8F1248F1-3CB8-49DC-A55B-6DC6AB5E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Bilde 3" descr="Et bilde som inneholder drage, flygende&#10;&#10;Automatisk generert beskrivelse">
            <a:extLst>
              <a:ext uri="{FF2B5EF4-FFF2-40B4-BE49-F238E27FC236}">
                <a16:creationId xmlns:a16="http://schemas.microsoft.com/office/drawing/2014/main" id="{2D9AB109-5C28-4DA4-B85B-1217FD7D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401" y="1484784"/>
            <a:ext cx="4355476" cy="2534912"/>
          </a:xfrm>
          <a:prstGeom prst="rect">
            <a:avLst/>
          </a:prstGeom>
        </p:spPr>
      </p:pic>
      <p:pic>
        <p:nvPicPr>
          <p:cNvPr id="7" name="Bilde 6" descr="Et bilde som inneholder drage, bygning, barn, flygende&#10;&#10;Automatisk generert beskrivelse">
            <a:extLst>
              <a:ext uri="{FF2B5EF4-FFF2-40B4-BE49-F238E27FC236}">
                <a16:creationId xmlns:a16="http://schemas.microsoft.com/office/drawing/2014/main" id="{8AF95E60-DD00-4CC4-A0B5-91DA7492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952" y="4019696"/>
            <a:ext cx="6436096" cy="2698813"/>
          </a:xfrm>
          <a:prstGeom prst="rect">
            <a:avLst/>
          </a:prstGeom>
        </p:spPr>
      </p:pic>
      <p:sp>
        <p:nvSpPr>
          <p:cNvPr id="8" name="Tittel 1">
            <a:extLst>
              <a:ext uri="{FF2B5EF4-FFF2-40B4-BE49-F238E27FC236}">
                <a16:creationId xmlns:a16="http://schemas.microsoft.com/office/drawing/2014/main" id="{50E3E7F8-2955-46E3-904B-A83B564F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80" y="620688"/>
            <a:ext cx="7696200" cy="1143000"/>
          </a:xfrm>
        </p:spPr>
        <p:txBody>
          <a:bodyPr/>
          <a:lstStyle/>
          <a:p>
            <a:pPr algn="ctr"/>
            <a:r>
              <a:rPr lang="en-US" dirty="0"/>
              <a:t>Data from Julien </a:t>
            </a:r>
            <a:r>
              <a:rPr lang="en-US" dirty="0" err="1"/>
              <a:t>Resseguier</a:t>
            </a:r>
            <a:br>
              <a:rPr lang="en-US" dirty="0"/>
            </a:br>
            <a:endParaRPr lang="en-US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031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3303F1-68DC-4045-8FA8-D850BF3C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from </a:t>
            </a:r>
            <a:r>
              <a:rPr lang="en-US" dirty="0" err="1"/>
              <a:t>Petter</a:t>
            </a:r>
            <a:r>
              <a:rPr lang="en-US" dirty="0"/>
              <a:t> </a:t>
            </a:r>
            <a:r>
              <a:rPr lang="en-US" dirty="0" err="1"/>
              <a:t>Vollestad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23D8F8C-865D-41C0-B5CB-C4F8240F7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2" y="1916832"/>
            <a:ext cx="2833922" cy="23437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Data from Federico </a:t>
            </a:r>
            <a:r>
              <a:rPr lang="en-US" sz="1600" dirty="0" err="1"/>
              <a:t>Fenaroli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Visualization and calculations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Laminar outflow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Radial outflow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Comparison with the numerical experiments</a:t>
            </a:r>
            <a:endParaRPr lang="en-US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317AACC2-40F5-4E16-AE73-6DD624F0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85F33-64F2-DC45-8242-2D1EA2FA57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Bilde 2" descr="Et bilde som inneholder mørk&#10;&#10;Beskrivelse som er generert med svært høy visshet">
            <a:extLst>
              <a:ext uri="{FF2B5EF4-FFF2-40B4-BE49-F238E27FC236}">
                <a16:creationId xmlns:a16="http://schemas.microsoft.com/office/drawing/2014/main" id="{7299909B-050C-4F03-8713-818FD9D2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44" y="1679259"/>
            <a:ext cx="6251827" cy="2735641"/>
          </a:xfrm>
          <a:prstGeom prst="rect">
            <a:avLst/>
          </a:prstGeom>
        </p:spPr>
      </p:pic>
      <p:pic>
        <p:nvPicPr>
          <p:cNvPr id="6" name="Bilde 6">
            <a:extLst>
              <a:ext uri="{FF2B5EF4-FFF2-40B4-BE49-F238E27FC236}">
                <a16:creationId xmlns:a16="http://schemas.microsoft.com/office/drawing/2014/main" id="{291920DF-3B03-47A5-B5E7-FB2B195B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7" y="4417612"/>
            <a:ext cx="6489685" cy="24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440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CFE1441B8BECE4D8868F8FC44A2932D" ma:contentTypeVersion="2" ma:contentTypeDescription="Opprett et nytt dokument." ma:contentTypeScope="" ma:versionID="2f51fb5b94a41477593e0f8419de2ab6">
  <xsd:schema xmlns:xsd="http://www.w3.org/2001/XMLSchema" xmlns:xs="http://www.w3.org/2001/XMLSchema" xmlns:p="http://schemas.microsoft.com/office/2006/metadata/properties" xmlns:ns3="be9c410c-c3b9-4c5f-969d-525a621fe157" targetNamespace="http://schemas.microsoft.com/office/2006/metadata/properties" ma:root="true" ma:fieldsID="9289d338eb725ae2ff6f15ce0274760e" ns3:_="">
    <xsd:import namespace="be9c410c-c3b9-4c5f-969d-525a621fe1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c410c-c3b9-4c5f-969d-525a621fe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C366EF-F9D2-4CD5-86AB-149FC130CC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804BA-644B-469E-8903-5AE1D14CFA9F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be9c410c-c3b9-4c5f-969d-525a621fe157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8830108-29D2-4891-87F7-29B797394B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c410c-c3b9-4c5f-969d-525a621fe1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983</Words>
  <Application>Microsoft Office PowerPoint</Application>
  <PresentationFormat>Skjermfremvisning (4:3)</PresentationFormat>
  <Paragraphs>275</Paragraphs>
  <Slides>41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41</vt:i4>
      </vt:variant>
    </vt:vector>
  </HeadingPairs>
  <TitlesOfParts>
    <vt:vector size="45" baseType="lpstr">
      <vt:lpstr>Arial</vt:lpstr>
      <vt:lpstr>Cambria Math</vt:lpstr>
      <vt:lpstr>Wingdings</vt:lpstr>
      <vt:lpstr>Blank Presentation</vt:lpstr>
      <vt:lpstr>Modeling of Blood Flow in Zebrafish With Cancer</vt:lpstr>
      <vt:lpstr>Topics</vt:lpstr>
      <vt:lpstr>Introduction </vt:lpstr>
      <vt:lpstr>Introduction </vt:lpstr>
      <vt:lpstr>Introduction </vt:lpstr>
      <vt:lpstr>Introduction </vt:lpstr>
      <vt:lpstr>Data from Julien Resseguier </vt:lpstr>
      <vt:lpstr>Data from Julien Resseguier </vt:lpstr>
      <vt:lpstr>Data from Petter Vollestad</vt:lpstr>
      <vt:lpstr>Simplified two-dimensional geometry </vt:lpstr>
      <vt:lpstr>Linear stationary Stokes equation</vt:lpstr>
      <vt:lpstr>Darcy’s equation</vt:lpstr>
      <vt:lpstr>Coupled Darcy-Stokes equation </vt:lpstr>
      <vt:lpstr>Unified Discretization of coupled Darcy–Stokes flow</vt:lpstr>
      <vt:lpstr>L2-formulation</vt:lpstr>
      <vt:lpstr>L2-formulation</vt:lpstr>
      <vt:lpstr>L2-formulation</vt:lpstr>
      <vt:lpstr>Finite Elements</vt:lpstr>
      <vt:lpstr>The goal is to simulate an eruption by increasing the permeability</vt:lpstr>
      <vt:lpstr>Numerical experiments</vt:lpstr>
      <vt:lpstr>Numerical experiments</vt:lpstr>
      <vt:lpstr>Numerical experiments</vt:lpstr>
      <vt:lpstr>Eruption in an enclosed space</vt:lpstr>
      <vt:lpstr>Low permeability</vt:lpstr>
      <vt:lpstr>Increased permeability</vt:lpstr>
      <vt:lpstr>PowerPoint-presentasjon</vt:lpstr>
      <vt:lpstr>PowerPoint-presentasjon</vt:lpstr>
      <vt:lpstr>PowerPoint-presentasjon</vt:lpstr>
      <vt:lpstr>Eruption in an open space</vt:lpstr>
      <vt:lpstr>Low permeability</vt:lpstr>
      <vt:lpstr>Increased permeability</vt:lpstr>
      <vt:lpstr>PowerPoint-presentasjon</vt:lpstr>
      <vt:lpstr>Hyperpermeability</vt:lpstr>
      <vt:lpstr>PowerPoint-presentasjon</vt:lpstr>
      <vt:lpstr>Velocity and Pressure Development</vt:lpstr>
      <vt:lpstr>Velocity and Pressure Development</vt:lpstr>
      <vt:lpstr>Velocity and Pressure Development</vt:lpstr>
      <vt:lpstr>Velocity and Pressure Development</vt:lpstr>
      <vt:lpstr>Conclusions</vt:lpstr>
      <vt:lpstr>Further Work</vt:lpstr>
      <vt:lpstr> Thank you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of Blood Flow in Zebrafish With Cancer</dc:title>
  <dc:creator>soran hussein</dc:creator>
  <cp:lastModifiedBy>soran hussein</cp:lastModifiedBy>
  <cp:revision>35</cp:revision>
  <dcterms:created xsi:type="dcterms:W3CDTF">2020-06-23T12:28:45Z</dcterms:created>
  <dcterms:modified xsi:type="dcterms:W3CDTF">2020-06-26T10:40:28Z</dcterms:modified>
</cp:coreProperties>
</file>